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Source Code Pro"/>
      <p:regular r:id="rId31"/>
      <p:bold r:id="rId32"/>
      <p:italic r:id="rId33"/>
      <p:boldItalic r:id="rId34"/>
    </p:embeddedFont>
    <p:embeddedFont>
      <p:font typeface="Fjalla One"/>
      <p:regular r:id="rId35"/>
    </p:embeddedFont>
    <p:embeddedFont>
      <p:font typeface="Barlow Semi Condensed Medium"/>
      <p:regular r:id="rId36"/>
      <p:bold r:id="rId37"/>
      <p:italic r:id="rId38"/>
      <p:boldItalic r:id="rId39"/>
    </p:embeddedFont>
    <p:embeddedFont>
      <p:font typeface="Barlow Semi Condensed"/>
      <p:regular r:id="rId40"/>
      <p:bold r:id="rId41"/>
      <p:italic r:id="rId42"/>
      <p:boldItalic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5FFFAC-5836-4CCD-AEC0-32A39403B8F0}">
  <a:tblStyle styleId="{C95FFFAC-5836-4CCD-AEC0-32A39403B8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regular.fntdata"/><Relationship Id="rId20" Type="http://schemas.openxmlformats.org/officeDocument/2006/relationships/slide" Target="slides/slide14.xml"/><Relationship Id="rId42" Type="http://schemas.openxmlformats.org/officeDocument/2006/relationships/font" Target="fonts/BarlowSemiCondensed-italic.fntdata"/><Relationship Id="rId41" Type="http://schemas.openxmlformats.org/officeDocument/2006/relationships/font" Target="fonts/BarlowSemiCondensed-bold.fntdata"/><Relationship Id="rId22" Type="http://schemas.openxmlformats.org/officeDocument/2006/relationships/slide" Target="slides/slide16.xml"/><Relationship Id="rId44" Type="http://schemas.openxmlformats.org/officeDocument/2006/relationships/font" Target="fonts/Comfortaa-regular.fntdata"/><Relationship Id="rId21" Type="http://schemas.openxmlformats.org/officeDocument/2006/relationships/slide" Target="slides/slide15.xml"/><Relationship Id="rId43" Type="http://schemas.openxmlformats.org/officeDocument/2006/relationships/font" Target="fonts/BarlowSemiCondensed-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CodePr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SourceCodePro-italic.fntdata"/><Relationship Id="rId10" Type="http://schemas.openxmlformats.org/officeDocument/2006/relationships/slide" Target="slides/slide4.xml"/><Relationship Id="rId32" Type="http://schemas.openxmlformats.org/officeDocument/2006/relationships/font" Target="fonts/SourceCodePro-bold.fntdata"/><Relationship Id="rId13" Type="http://schemas.openxmlformats.org/officeDocument/2006/relationships/slide" Target="slides/slide7.xml"/><Relationship Id="rId35" Type="http://schemas.openxmlformats.org/officeDocument/2006/relationships/font" Target="fonts/FjallaOne-regular.fntdata"/><Relationship Id="rId12" Type="http://schemas.openxmlformats.org/officeDocument/2006/relationships/slide" Target="slides/slide6.xml"/><Relationship Id="rId34" Type="http://schemas.openxmlformats.org/officeDocument/2006/relationships/font" Target="fonts/SourceCodePro-boldItalic.fntdata"/><Relationship Id="rId15" Type="http://schemas.openxmlformats.org/officeDocument/2006/relationships/slide" Target="slides/slide9.xml"/><Relationship Id="rId37" Type="http://schemas.openxmlformats.org/officeDocument/2006/relationships/font" Target="fonts/BarlowSemiCondensedMedium-bold.fntdata"/><Relationship Id="rId14" Type="http://schemas.openxmlformats.org/officeDocument/2006/relationships/slide" Target="slides/slide8.xml"/><Relationship Id="rId36" Type="http://schemas.openxmlformats.org/officeDocument/2006/relationships/font" Target="fonts/BarlowSemiCondensedMedium-regular.fntdata"/><Relationship Id="rId17" Type="http://schemas.openxmlformats.org/officeDocument/2006/relationships/slide" Target="slides/slide11.xml"/><Relationship Id="rId39" Type="http://schemas.openxmlformats.org/officeDocument/2006/relationships/font" Target="fonts/BarlowSemiCondensedMedium-boldItalic.fntdata"/><Relationship Id="rId16" Type="http://schemas.openxmlformats.org/officeDocument/2006/relationships/slide" Target="slides/slide10.xml"/><Relationship Id="rId38" Type="http://schemas.openxmlformats.org/officeDocument/2006/relationships/font" Target="fonts/BarlowSemiCondensedMedium-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seconds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cbb0bcd02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cbb0bcd02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Allows you to type out the chemical structures of compounds</a:t>
            </a:r>
            <a:endParaRPr/>
          </a:p>
          <a:p>
            <a:pPr indent="0" lvl="0" marL="0" rtl="0" algn="l">
              <a:spcBef>
                <a:spcPts val="0"/>
              </a:spcBef>
              <a:spcAft>
                <a:spcPts val="0"/>
              </a:spcAft>
              <a:buNone/>
            </a:pPr>
            <a:r>
              <a:rPr lang="en"/>
              <a:t>No H? → # of Hydrogens are interpreted based on the bonds and </a:t>
            </a:r>
            <a:r>
              <a:rPr lang="en"/>
              <a:t>available</a:t>
            </a:r>
            <a:r>
              <a:rPr lang="en"/>
              <a:t> valence electrons of the atoms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cc4932ad4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cc4932ad4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Once we got the data, we had to make sure the SMILES were canonical (Explain using the figure on the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Clean the data (NA, dups, outs)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rgbClr val="FFFF00"/>
                </a:highlight>
              </a:rPr>
              <a:t>Transformed</a:t>
            </a:r>
            <a:r>
              <a:rPr lang="en">
                <a:solidFill>
                  <a:schemeClr val="dk1"/>
                </a:solidFill>
              </a:rPr>
              <a:t> IC50 via -log() to </a:t>
            </a:r>
            <a:r>
              <a:rPr lang="en">
                <a:solidFill>
                  <a:schemeClr val="dk1"/>
                </a:solidFill>
                <a:highlight>
                  <a:srgbClr val="FFFF00"/>
                </a:highlight>
              </a:rPr>
              <a:t>represent</a:t>
            </a:r>
            <a:r>
              <a:rPr lang="en">
                <a:solidFill>
                  <a:schemeClr val="dk1"/>
                </a:solidFill>
              </a:rPr>
              <a:t> them on a </a:t>
            </a:r>
            <a:r>
              <a:rPr lang="en">
                <a:solidFill>
                  <a:schemeClr val="dk1"/>
                </a:solidFill>
                <a:highlight>
                  <a:srgbClr val="FFFF00"/>
                </a:highlight>
              </a:rPr>
              <a:t>more interpretable scale</a:t>
            </a:r>
            <a:endParaRPr>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Split data based on the assay type (in vitro and vivo)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cc4932ad4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cc4932ad4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Accessible as a python package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Developing molecular descriptors from the canonical smiles (2D descriptor)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 types of features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Morgan fingerprinting is another great way to engineer features from the SMILES and chemical structure data. Through fingerprinting, we are often able to capture key substructures like functional groups and substituents within the chemical structure. Then the fingerprinting algorithm can assign these substructures into binary columns called bits, and this surprisingly works well with predictive models and machine learning methods.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cbd9c31fc2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cbd9c31fc2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t>With that out of the way and now that we have engineered our features, we can begin to evaluate some models on our dataset. Preliminary runs of linear regression models on our dataset were... really bad. We even consulted some QSAR papers in the literature and the ones we’ve read don’t use linear models. So it was clear that this was a non-linear regression problem. These are the seven we’ve trained so far.</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cbd9c31fc2_5_3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cbd9c31fc2_5_3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t>So we used the default setting provided by sci-kit learn and these are the results we obtained for the models. You can see they range from low to high. But the most promising seemed to be the random forest model. The plan was to optimize hyperparameters for every single model here but due to time constraints, we just focused on the best performing model here.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cbd9c31fc2_5_3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cbd9c31fc2_5_3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cc31d2dcc8_73_3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cc31d2dcc8_73_3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cbfe1285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cbfe1285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cc31d2dcc8_44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cc31d2dcc8_44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with reducing our 184 features down to only 50 with RFE, and then concentrating on this </a:t>
            </a:r>
            <a:r>
              <a:rPr lang="en"/>
              <a:t>reduced</a:t>
            </a:r>
            <a:r>
              <a:rPr lang="en"/>
              <a:t> </a:t>
            </a:r>
            <a:r>
              <a:rPr lang="en"/>
              <a:t>features</a:t>
            </a:r>
            <a:r>
              <a:rPr lang="en"/>
              <a:t> space we attempted to tuned the following hyperparameters: we looked at max depth, max features, and max samples. We </a:t>
            </a:r>
            <a:r>
              <a:rPr lang="en"/>
              <a:t>conducted</a:t>
            </a:r>
            <a:r>
              <a:rPr lang="en"/>
              <a:t> a random search over 75 combinations, focusing on relatively small values for each search range. The aim here was to restrict the depth and complexity of the trees build with hopes of avoiding overfitting, while retaining as much explanatory power as possible.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cc31d2dcc8_44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cc31d2dcc8_44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results - we were able to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ca4a33a5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ca4a33a5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~20-30 seconds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ca4a33a5b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2ca4a33a5b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Among the selected features in our final model, two molecular fingerprints stand out: one, a standard alkane, which is a common component of reactive molecules in general, but another which was the pyrimidine structure. This aromatic group is present in many currently used pharmaceutical inhibitors of EGFR, including the two shown here, providing some validation for our model. We also found a high abundance of features measuring various molecular surface area (VSA) and energy state (EState) related properties, which together, are highly relevant to interactions </a:t>
            </a:r>
            <a:r>
              <a:rPr lang="en"/>
              <a:t>occurring</a:t>
            </a:r>
            <a:r>
              <a:rPr lang="en"/>
              <a:t> within a protein's binding pocket, influencing its stearic </a:t>
            </a:r>
            <a:r>
              <a:rPr lang="en"/>
              <a:t>compatibility</a:t>
            </a:r>
            <a:r>
              <a:rPr lang="en"/>
              <a:t> and reactivity - thus these make sense and their interactions, while beyond the scope of this presentation, </a:t>
            </a:r>
            <a:r>
              <a:rPr lang="en"/>
              <a:t>warrant</a:t>
            </a:r>
            <a:r>
              <a:rPr lang="en"/>
              <a:t> further investigation.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ca4a33a5b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ca4a33a5b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Computational demand prevented comprehensive evaluation of </a:t>
            </a:r>
            <a:r>
              <a:rPr lang="en"/>
              <a:t>alternative</a:t>
            </a:r>
            <a:r>
              <a:rPr lang="en"/>
              <a:t> algorithms - we would have liked to do hyperparameter optimization with larger grid search as well</a:t>
            </a:r>
            <a:endParaRPr/>
          </a:p>
          <a:p>
            <a:pPr indent="-298450" lvl="0" marL="457200" rtl="0" algn="l">
              <a:spcBef>
                <a:spcPts val="0"/>
              </a:spcBef>
              <a:spcAft>
                <a:spcPts val="0"/>
              </a:spcAft>
              <a:buSzPts val="1100"/>
              <a:buChar char="-"/>
            </a:pPr>
            <a:r>
              <a:rPr lang="en"/>
              <a:t>Another limitation, evidence by our learning curves and sub par CV scores by comparison, is limited data - future work should consider incorporating such a technique on diverse datasets since chemical features and their effects on binding can in fact be modelled across many different biological targets.</a:t>
            </a:r>
            <a:endParaRPr/>
          </a:p>
          <a:p>
            <a:pPr indent="-298450" lvl="0" marL="457200" rtl="0" algn="l">
              <a:spcBef>
                <a:spcPts val="0"/>
              </a:spcBef>
              <a:spcAft>
                <a:spcPts val="0"/>
              </a:spcAft>
              <a:buSzPts val="1100"/>
              <a:buChar char="-"/>
            </a:pPr>
            <a:r>
              <a:rPr lang="en"/>
              <a:t>Finally, molecular </a:t>
            </a:r>
            <a:r>
              <a:rPr lang="en"/>
              <a:t>features</a:t>
            </a:r>
            <a:r>
              <a:rPr lang="en"/>
              <a:t> identified from models like ours can be </a:t>
            </a:r>
            <a:r>
              <a:rPr lang="en"/>
              <a:t>integrated</a:t>
            </a:r>
            <a:r>
              <a:rPr lang="en"/>
              <a:t> with </a:t>
            </a:r>
            <a:r>
              <a:rPr lang="en"/>
              <a:t>docking</a:t>
            </a:r>
            <a:r>
              <a:rPr lang="en"/>
              <a:t> </a:t>
            </a:r>
            <a:r>
              <a:rPr lang="en"/>
              <a:t>simulation methods</a:t>
            </a:r>
            <a:r>
              <a:rPr lang="en"/>
              <a:t>, which stand to benefit tremendously from advancements in AI, helping to resolve interaction in three dimensions and essentially put a more precise predicted function for features identified as important in screening models.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cc31d2dcc8_7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cc31d2dcc8_7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2cc4eebf0b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2cc4eebf0b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2ca4a33a5b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2ca4a33a5b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cc4932ad4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cc4932ad4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cc4932ad4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cc4932ad4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cc4932ad4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cc4932ad4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cc4932ad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cc4932ad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ca4a33a5b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ca4a33a5b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Improve </a:t>
            </a:r>
            <a:r>
              <a:rPr lang="en">
                <a:highlight>
                  <a:srgbClr val="FFFF00"/>
                </a:highlight>
              </a:rPr>
              <a:t>predictive resolution</a:t>
            </a:r>
            <a:r>
              <a:rPr lang="en"/>
              <a:t> via regression modeling of a </a:t>
            </a:r>
            <a:r>
              <a:rPr lang="en">
                <a:highlight>
                  <a:srgbClr val="FFFF00"/>
                </a:highlight>
              </a:rPr>
              <a:t>continuous, </a:t>
            </a:r>
            <a:r>
              <a:rPr lang="en">
                <a:highlight>
                  <a:srgbClr val="FFFF00"/>
                </a:highlight>
              </a:rPr>
              <a:t>quantitative</a:t>
            </a:r>
            <a:r>
              <a:rPr lang="en"/>
              <a:t> measure: IC50</a:t>
            </a:r>
            <a:endParaRPr/>
          </a:p>
          <a:p>
            <a:pPr indent="-298450" lvl="1" marL="914400" rtl="0" algn="l">
              <a:spcBef>
                <a:spcPts val="0"/>
              </a:spcBef>
              <a:spcAft>
                <a:spcPts val="0"/>
              </a:spcAft>
              <a:buSzPts val="1100"/>
              <a:buChar char="-"/>
            </a:pPr>
            <a:r>
              <a:rPr lang="en"/>
              <a:t>Concentration required to inhibit a </a:t>
            </a:r>
            <a:r>
              <a:rPr lang="en">
                <a:highlight>
                  <a:srgbClr val="FFFF00"/>
                </a:highlight>
              </a:rPr>
              <a:t>certain biochemical process</a:t>
            </a:r>
            <a:r>
              <a:rPr lang="en"/>
              <a:t>, EGFR in this case</a:t>
            </a:r>
            <a:endParaRPr/>
          </a:p>
          <a:p>
            <a:pPr indent="-298450" lvl="0" marL="457200" rtl="0" algn="l">
              <a:spcBef>
                <a:spcPts val="0"/>
              </a:spcBef>
              <a:spcAft>
                <a:spcPts val="0"/>
              </a:spcAft>
              <a:buSzPts val="1100"/>
              <a:buChar char="-"/>
            </a:pPr>
            <a:r>
              <a:rPr lang="en">
                <a:highlight>
                  <a:srgbClr val="FFFF00"/>
                </a:highlight>
              </a:rPr>
              <a:t>Analyzing feature importance</a:t>
            </a:r>
            <a:r>
              <a:rPr lang="en"/>
              <a:t> → Reveal </a:t>
            </a:r>
            <a:r>
              <a:rPr lang="en">
                <a:highlight>
                  <a:srgbClr val="FFFF00"/>
                </a:highlight>
              </a:rPr>
              <a:t>specific chemical features</a:t>
            </a:r>
            <a:r>
              <a:rPr lang="en"/>
              <a:t> of importance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cc4932ad4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cc4932ad4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Here’s the basic workflow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Split up into 3 main sections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cc4932ad4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cc4932ad4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highlight>
                  <a:srgbClr val="FFFF00"/>
                </a:highlight>
              </a:rPr>
              <a:t>Chemical Biology Database</a:t>
            </a:r>
            <a:r>
              <a:rPr lang="en">
                <a:solidFill>
                  <a:schemeClr val="dk1"/>
                </a:solidFill>
              </a:rPr>
              <a:t>, ChEMBL for short.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Widely used drug-discovery platform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Obtained SMILES for various drugs and respective IC50 values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50" name="Shape 50"/>
        <p:cNvGrpSpPr/>
        <p:nvPr/>
      </p:nvGrpSpPr>
      <p:grpSpPr>
        <a:xfrm>
          <a:off x="0" y="0"/>
          <a:ext cx="0" cy="0"/>
          <a:chOff x="0" y="0"/>
          <a:chExt cx="0" cy="0"/>
        </a:xfrm>
      </p:grpSpPr>
      <p:sp>
        <p:nvSpPr>
          <p:cNvPr id="51" name="Google Shape;51;p13"/>
          <p:cNvSpPr txBox="1"/>
          <p:nvPr>
            <p:ph type="title"/>
          </p:nvPr>
        </p:nvSpPr>
        <p:spPr>
          <a:xfrm>
            <a:off x="2962656" y="338328"/>
            <a:ext cx="3218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52" name="Google Shape;52;p13"/>
          <p:cNvGrpSpPr/>
          <p:nvPr/>
        </p:nvGrpSpPr>
        <p:grpSpPr>
          <a:xfrm>
            <a:off x="261711" y="-1158"/>
            <a:ext cx="8550326" cy="3981600"/>
            <a:chOff x="261711" y="-1158"/>
            <a:chExt cx="8550326" cy="3981600"/>
          </a:xfrm>
        </p:grpSpPr>
        <p:cxnSp>
          <p:nvCxnSpPr>
            <p:cNvPr id="53" name="Google Shape;53;p13"/>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54" name="Google Shape;54;p13"/>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55" name="Google Shape;55;p13"/>
            <p:cNvGrpSpPr/>
            <p:nvPr/>
          </p:nvGrpSpPr>
          <p:grpSpPr>
            <a:xfrm rot="10800000">
              <a:off x="343275" y="3300779"/>
              <a:ext cx="344736" cy="345385"/>
              <a:chOff x="7353050" y="316275"/>
              <a:chExt cx="292025" cy="292575"/>
            </a:xfrm>
          </p:grpSpPr>
          <p:sp>
            <p:nvSpPr>
              <p:cNvPr id="56" name="Google Shape;56;p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13"/>
            <p:cNvGrpSpPr/>
            <p:nvPr/>
          </p:nvGrpSpPr>
          <p:grpSpPr>
            <a:xfrm rot="10800000">
              <a:off x="8520013" y="714742"/>
              <a:ext cx="292025" cy="292575"/>
              <a:chOff x="7353050" y="316275"/>
              <a:chExt cx="292025" cy="292575"/>
            </a:xfrm>
          </p:grpSpPr>
          <p:sp>
            <p:nvSpPr>
              <p:cNvPr id="61" name="Google Shape;61;p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13"/>
            <p:cNvGrpSpPr/>
            <p:nvPr/>
          </p:nvGrpSpPr>
          <p:grpSpPr>
            <a:xfrm rot="10800000">
              <a:off x="261711" y="465077"/>
              <a:ext cx="507562" cy="507984"/>
              <a:chOff x="8064275" y="887850"/>
              <a:chExt cx="581800" cy="582350"/>
            </a:xfrm>
          </p:grpSpPr>
          <p:sp>
            <p:nvSpPr>
              <p:cNvPr id="66" name="Google Shape;66;p1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 name="Google Shape;72;p13"/>
          <p:cNvSpPr txBox="1"/>
          <p:nvPr>
            <p:ph idx="1" type="subTitle"/>
          </p:nvPr>
        </p:nvSpPr>
        <p:spPr>
          <a:xfrm>
            <a:off x="1408175" y="1035279"/>
            <a:ext cx="2184000" cy="457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3" name="Google Shape;73;p13"/>
          <p:cNvSpPr txBox="1"/>
          <p:nvPr>
            <p:ph idx="2" type="subTitle"/>
          </p:nvPr>
        </p:nvSpPr>
        <p:spPr>
          <a:xfrm>
            <a:off x="1408175" y="1336956"/>
            <a:ext cx="2184000" cy="610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74" name="Google Shape;74;p13"/>
          <p:cNvSpPr txBox="1"/>
          <p:nvPr>
            <p:ph idx="3" type="subTitle"/>
          </p:nvPr>
        </p:nvSpPr>
        <p:spPr>
          <a:xfrm>
            <a:off x="1408175" y="2309476"/>
            <a:ext cx="2184000" cy="457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 name="Google Shape;75;p13"/>
          <p:cNvSpPr txBox="1"/>
          <p:nvPr>
            <p:ph idx="4" type="subTitle"/>
          </p:nvPr>
        </p:nvSpPr>
        <p:spPr>
          <a:xfrm>
            <a:off x="1408175" y="2609979"/>
            <a:ext cx="2184000" cy="610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76" name="Google Shape;76;p13"/>
          <p:cNvSpPr txBox="1"/>
          <p:nvPr>
            <p:ph idx="5" type="subTitle"/>
          </p:nvPr>
        </p:nvSpPr>
        <p:spPr>
          <a:xfrm>
            <a:off x="1408175" y="3587645"/>
            <a:ext cx="2184000" cy="457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 name="Google Shape;77;p13"/>
          <p:cNvSpPr txBox="1"/>
          <p:nvPr>
            <p:ph idx="6" type="subTitle"/>
          </p:nvPr>
        </p:nvSpPr>
        <p:spPr>
          <a:xfrm>
            <a:off x="1408175" y="3889317"/>
            <a:ext cx="2184000" cy="610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78" name="Google Shape;78;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79" name="Shape 79"/>
        <p:cNvGrpSpPr/>
        <p:nvPr/>
      </p:nvGrpSpPr>
      <p:grpSpPr>
        <a:xfrm>
          <a:off x="0" y="0"/>
          <a:ext cx="0" cy="0"/>
          <a:chOff x="0" y="0"/>
          <a:chExt cx="0" cy="0"/>
        </a:xfrm>
      </p:grpSpPr>
      <p:sp>
        <p:nvSpPr>
          <p:cNvPr id="80" name="Google Shape;80;p14"/>
          <p:cNvSpPr txBox="1"/>
          <p:nvPr>
            <p:ph type="title"/>
          </p:nvPr>
        </p:nvSpPr>
        <p:spPr>
          <a:xfrm>
            <a:off x="2532888" y="338328"/>
            <a:ext cx="40875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1" name="Google Shape;81;p14"/>
          <p:cNvSpPr txBox="1"/>
          <p:nvPr>
            <p:ph idx="1" type="body"/>
          </p:nvPr>
        </p:nvSpPr>
        <p:spPr>
          <a:xfrm>
            <a:off x="714650" y="1152150"/>
            <a:ext cx="7705500" cy="3529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82" name="Google Shape;82;p14"/>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4"/>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84" name="Google Shape;84;p14"/>
          <p:cNvGrpSpPr/>
          <p:nvPr/>
        </p:nvGrpSpPr>
        <p:grpSpPr>
          <a:xfrm flipH="1">
            <a:off x="300738" y="4167800"/>
            <a:ext cx="292025" cy="292575"/>
            <a:chOff x="7353050" y="316275"/>
            <a:chExt cx="292025" cy="292575"/>
          </a:xfrm>
        </p:grpSpPr>
        <p:sp>
          <p:nvSpPr>
            <p:cNvPr id="85" name="Google Shape;85;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14"/>
          <p:cNvGrpSpPr/>
          <p:nvPr/>
        </p:nvGrpSpPr>
        <p:grpSpPr>
          <a:xfrm>
            <a:off x="148789" y="3224300"/>
            <a:ext cx="293111" cy="293388"/>
            <a:chOff x="3164039" y="430875"/>
            <a:chExt cx="293111" cy="293388"/>
          </a:xfrm>
        </p:grpSpPr>
        <p:sp>
          <p:nvSpPr>
            <p:cNvPr id="90" name="Google Shape;90;p1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 name="Google Shape;96;p14"/>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97" name="Google Shape;97;p14"/>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98" name="Google Shape;98;p14"/>
          <p:cNvGrpSpPr/>
          <p:nvPr/>
        </p:nvGrpSpPr>
        <p:grpSpPr>
          <a:xfrm>
            <a:off x="8064275" y="526925"/>
            <a:ext cx="581800" cy="582350"/>
            <a:chOff x="8064275" y="887850"/>
            <a:chExt cx="581800" cy="582350"/>
          </a:xfrm>
        </p:grpSpPr>
        <p:sp>
          <p:nvSpPr>
            <p:cNvPr id="99" name="Google Shape;9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14"/>
          <p:cNvGrpSpPr/>
          <p:nvPr/>
        </p:nvGrpSpPr>
        <p:grpSpPr>
          <a:xfrm>
            <a:off x="7033875" y="170875"/>
            <a:ext cx="292025" cy="292575"/>
            <a:chOff x="7353050" y="316275"/>
            <a:chExt cx="292025" cy="292575"/>
          </a:xfrm>
        </p:grpSpPr>
        <p:sp>
          <p:nvSpPr>
            <p:cNvPr id="106" name="Google Shape;106;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4"/>
          <p:cNvGrpSpPr/>
          <p:nvPr/>
        </p:nvGrpSpPr>
        <p:grpSpPr>
          <a:xfrm>
            <a:off x="8757950" y="229650"/>
            <a:ext cx="175000" cy="175000"/>
            <a:chOff x="8792300" y="321275"/>
            <a:chExt cx="175000" cy="175000"/>
          </a:xfrm>
        </p:grpSpPr>
        <p:sp>
          <p:nvSpPr>
            <p:cNvPr id="111" name="Google Shape;111;p1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4"/>
          <p:cNvGrpSpPr/>
          <p:nvPr/>
        </p:nvGrpSpPr>
        <p:grpSpPr>
          <a:xfrm>
            <a:off x="8490050" y="170875"/>
            <a:ext cx="175013" cy="27000"/>
            <a:chOff x="5662375" y="212375"/>
            <a:chExt cx="175013" cy="27000"/>
          </a:xfrm>
        </p:grpSpPr>
        <p:sp>
          <p:nvSpPr>
            <p:cNvPr id="116" name="Google Shape;116;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14"/>
          <p:cNvGrpSpPr/>
          <p:nvPr/>
        </p:nvGrpSpPr>
        <p:grpSpPr>
          <a:xfrm>
            <a:off x="7916350" y="1124600"/>
            <a:ext cx="175013" cy="27000"/>
            <a:chOff x="5662375" y="212375"/>
            <a:chExt cx="175013" cy="27000"/>
          </a:xfrm>
        </p:grpSpPr>
        <p:sp>
          <p:nvSpPr>
            <p:cNvPr id="120" name="Google Shape;120;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Barlow Semi Condensed"/>
                <a:ea typeface="Barlow Semi Condensed"/>
                <a:cs typeface="Barlow Semi Condensed"/>
                <a:sym typeface="Barlow Semi Condensed"/>
              </a:defRPr>
            </a:lvl1pPr>
            <a:lvl2pPr lvl="1">
              <a:buNone/>
              <a:defRPr sz="1300">
                <a:latin typeface="Barlow Semi Condensed"/>
                <a:ea typeface="Barlow Semi Condensed"/>
                <a:cs typeface="Barlow Semi Condensed"/>
                <a:sym typeface="Barlow Semi Condensed"/>
              </a:defRPr>
            </a:lvl2pPr>
            <a:lvl3pPr lvl="2">
              <a:buNone/>
              <a:defRPr sz="1300">
                <a:latin typeface="Barlow Semi Condensed"/>
                <a:ea typeface="Barlow Semi Condensed"/>
                <a:cs typeface="Barlow Semi Condensed"/>
                <a:sym typeface="Barlow Semi Condensed"/>
              </a:defRPr>
            </a:lvl3pPr>
            <a:lvl4pPr lvl="3">
              <a:buNone/>
              <a:defRPr sz="1300">
                <a:latin typeface="Barlow Semi Condensed"/>
                <a:ea typeface="Barlow Semi Condensed"/>
                <a:cs typeface="Barlow Semi Condensed"/>
                <a:sym typeface="Barlow Semi Condensed"/>
              </a:defRPr>
            </a:lvl4pPr>
            <a:lvl5pPr lvl="4">
              <a:buNone/>
              <a:defRPr sz="1300">
                <a:latin typeface="Barlow Semi Condensed"/>
                <a:ea typeface="Barlow Semi Condensed"/>
                <a:cs typeface="Barlow Semi Condensed"/>
                <a:sym typeface="Barlow Semi Condensed"/>
              </a:defRPr>
            </a:lvl5pPr>
            <a:lvl6pPr lvl="5">
              <a:buNone/>
              <a:defRPr sz="1300">
                <a:latin typeface="Barlow Semi Condensed"/>
                <a:ea typeface="Barlow Semi Condensed"/>
                <a:cs typeface="Barlow Semi Condensed"/>
                <a:sym typeface="Barlow Semi Condensed"/>
              </a:defRPr>
            </a:lvl6pPr>
            <a:lvl7pPr lvl="6">
              <a:buNone/>
              <a:defRPr sz="1300">
                <a:latin typeface="Barlow Semi Condensed"/>
                <a:ea typeface="Barlow Semi Condensed"/>
                <a:cs typeface="Barlow Semi Condensed"/>
                <a:sym typeface="Barlow Semi Condensed"/>
              </a:defRPr>
            </a:lvl7pPr>
            <a:lvl8pPr lvl="7">
              <a:buNone/>
              <a:defRPr sz="1300">
                <a:latin typeface="Barlow Semi Condensed"/>
                <a:ea typeface="Barlow Semi Condensed"/>
                <a:cs typeface="Barlow Semi Condensed"/>
                <a:sym typeface="Barlow Semi Condensed"/>
              </a:defRPr>
            </a:lvl8pPr>
            <a:lvl9pPr lvl="8">
              <a:buNone/>
              <a:defRPr sz="1300">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124" name="Shape 124"/>
        <p:cNvGrpSpPr/>
        <p:nvPr/>
      </p:nvGrpSpPr>
      <p:grpSpPr>
        <a:xfrm>
          <a:off x="0" y="0"/>
          <a:ext cx="0" cy="0"/>
          <a:chOff x="0" y="0"/>
          <a:chExt cx="0" cy="0"/>
        </a:xfrm>
      </p:grpSpPr>
      <p:sp>
        <p:nvSpPr>
          <p:cNvPr id="125" name="Google Shape;125;p15"/>
          <p:cNvSpPr txBox="1"/>
          <p:nvPr>
            <p:ph type="title"/>
          </p:nvPr>
        </p:nvSpPr>
        <p:spPr>
          <a:xfrm>
            <a:off x="5907024" y="356616"/>
            <a:ext cx="2615100" cy="5760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26" name="Google Shape;126;p15"/>
          <p:cNvSpPr txBox="1"/>
          <p:nvPr>
            <p:ph idx="1" type="subTitle"/>
          </p:nvPr>
        </p:nvSpPr>
        <p:spPr>
          <a:xfrm>
            <a:off x="1664208" y="429768"/>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27" name="Google Shape;127;p15"/>
          <p:cNvSpPr txBox="1"/>
          <p:nvPr>
            <p:ph idx="2" type="subTitle"/>
          </p:nvPr>
        </p:nvSpPr>
        <p:spPr>
          <a:xfrm>
            <a:off x="1664208" y="713232"/>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28" name="Google Shape;128;p15"/>
          <p:cNvSpPr txBox="1"/>
          <p:nvPr>
            <p:ph idx="3" type="subTitle"/>
          </p:nvPr>
        </p:nvSpPr>
        <p:spPr>
          <a:xfrm>
            <a:off x="1664208" y="1508760"/>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29" name="Google Shape;129;p15"/>
          <p:cNvSpPr txBox="1"/>
          <p:nvPr>
            <p:ph idx="4" type="subTitle"/>
          </p:nvPr>
        </p:nvSpPr>
        <p:spPr>
          <a:xfrm>
            <a:off x="1664208" y="1792224"/>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30" name="Google Shape;130;p15"/>
          <p:cNvSpPr txBox="1"/>
          <p:nvPr>
            <p:ph idx="5" type="subTitle"/>
          </p:nvPr>
        </p:nvSpPr>
        <p:spPr>
          <a:xfrm>
            <a:off x="1664208" y="2587752"/>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1" name="Google Shape;131;p15"/>
          <p:cNvSpPr txBox="1"/>
          <p:nvPr>
            <p:ph idx="6" type="subTitle"/>
          </p:nvPr>
        </p:nvSpPr>
        <p:spPr>
          <a:xfrm>
            <a:off x="1664208" y="2871216"/>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32" name="Google Shape;132;p15"/>
          <p:cNvSpPr txBox="1"/>
          <p:nvPr>
            <p:ph idx="7" type="subTitle"/>
          </p:nvPr>
        </p:nvSpPr>
        <p:spPr>
          <a:xfrm>
            <a:off x="1664208" y="3666744"/>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3" name="Google Shape;133;p15"/>
          <p:cNvSpPr txBox="1"/>
          <p:nvPr>
            <p:ph idx="8" type="subTitle"/>
          </p:nvPr>
        </p:nvSpPr>
        <p:spPr>
          <a:xfrm>
            <a:off x="1664208" y="3950208"/>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34" name="Google Shape;134;p15"/>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35" name="Google Shape;135;p15"/>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36" name="Google Shape;136;p15"/>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37" name="Google Shape;137;p15"/>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38" name="Google Shape;138;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9" name="Shape 139"/>
        <p:cNvGrpSpPr/>
        <p:nvPr/>
      </p:nvGrpSpPr>
      <p:grpSpPr>
        <a:xfrm>
          <a:off x="0" y="0"/>
          <a:ext cx="0" cy="0"/>
          <a:chOff x="0" y="0"/>
          <a:chExt cx="0" cy="0"/>
        </a:xfrm>
      </p:grpSpPr>
      <p:grpSp>
        <p:nvGrpSpPr>
          <p:cNvPr id="140" name="Google Shape;140;p16"/>
          <p:cNvGrpSpPr/>
          <p:nvPr/>
        </p:nvGrpSpPr>
        <p:grpSpPr>
          <a:xfrm>
            <a:off x="2132649" y="713253"/>
            <a:ext cx="4878702" cy="3717004"/>
            <a:chOff x="399425" y="238125"/>
            <a:chExt cx="6810025" cy="5187000"/>
          </a:xfrm>
        </p:grpSpPr>
        <p:sp>
          <p:nvSpPr>
            <p:cNvPr id="141" name="Google Shape;141;p16"/>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6"/>
          <p:cNvSpPr txBox="1"/>
          <p:nvPr>
            <p:ph type="title"/>
          </p:nvPr>
        </p:nvSpPr>
        <p:spPr>
          <a:xfrm>
            <a:off x="2971800" y="2231136"/>
            <a:ext cx="3200400" cy="804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4" name="Google Shape;144;p16"/>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45" name="Google Shape;145;p16"/>
          <p:cNvSpPr txBox="1"/>
          <p:nvPr>
            <p:ph idx="1" type="subTitle"/>
          </p:nvPr>
        </p:nvSpPr>
        <p:spPr>
          <a:xfrm>
            <a:off x="2973225" y="2999232"/>
            <a:ext cx="3200400" cy="685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146" name="Google Shape;146;p16"/>
          <p:cNvGrpSpPr/>
          <p:nvPr/>
        </p:nvGrpSpPr>
        <p:grpSpPr>
          <a:xfrm>
            <a:off x="432850" y="0"/>
            <a:ext cx="8278300" cy="5165700"/>
            <a:chOff x="432850" y="0"/>
            <a:chExt cx="8278300" cy="5165700"/>
          </a:xfrm>
        </p:grpSpPr>
        <p:cxnSp>
          <p:nvCxnSpPr>
            <p:cNvPr id="147" name="Google Shape;147;p1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48" name="Google Shape;148;p16"/>
            <p:cNvGrpSpPr/>
            <p:nvPr/>
          </p:nvGrpSpPr>
          <p:grpSpPr>
            <a:xfrm>
              <a:off x="8129350" y="4292175"/>
              <a:ext cx="581800" cy="582350"/>
              <a:chOff x="8064275" y="887850"/>
              <a:chExt cx="581800" cy="582350"/>
            </a:xfrm>
          </p:grpSpPr>
          <p:sp>
            <p:nvSpPr>
              <p:cNvPr id="149" name="Google Shape;149;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6"/>
            <p:cNvGrpSpPr/>
            <p:nvPr/>
          </p:nvGrpSpPr>
          <p:grpSpPr>
            <a:xfrm>
              <a:off x="8274238" y="3720600"/>
              <a:ext cx="292025" cy="292575"/>
              <a:chOff x="7353050" y="316275"/>
              <a:chExt cx="292025" cy="292575"/>
            </a:xfrm>
          </p:grpSpPr>
          <p:sp>
            <p:nvSpPr>
              <p:cNvPr id="156" name="Google Shape;15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6"/>
            <p:cNvGrpSpPr/>
            <p:nvPr/>
          </p:nvGrpSpPr>
          <p:grpSpPr>
            <a:xfrm>
              <a:off x="8332763" y="3212475"/>
              <a:ext cx="175000" cy="175000"/>
              <a:chOff x="8792300" y="321275"/>
              <a:chExt cx="175000" cy="175000"/>
            </a:xfrm>
          </p:grpSpPr>
          <p:sp>
            <p:nvSpPr>
              <p:cNvPr id="161" name="Google Shape;161;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5" name="Google Shape;165;p1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6" name="Google Shape;166;p16"/>
            <p:cNvGrpSpPr/>
            <p:nvPr/>
          </p:nvGrpSpPr>
          <p:grpSpPr>
            <a:xfrm rot="10800000">
              <a:off x="432850" y="291788"/>
              <a:ext cx="581800" cy="582350"/>
              <a:chOff x="8064275" y="887850"/>
              <a:chExt cx="581800" cy="582350"/>
            </a:xfrm>
          </p:grpSpPr>
          <p:sp>
            <p:nvSpPr>
              <p:cNvPr id="167" name="Google Shape;167;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6"/>
            <p:cNvGrpSpPr/>
            <p:nvPr/>
          </p:nvGrpSpPr>
          <p:grpSpPr>
            <a:xfrm rot="10800000">
              <a:off x="577738" y="1153138"/>
              <a:ext cx="292025" cy="292575"/>
              <a:chOff x="7353050" y="316275"/>
              <a:chExt cx="292025" cy="292575"/>
            </a:xfrm>
          </p:grpSpPr>
          <p:sp>
            <p:nvSpPr>
              <p:cNvPr id="174" name="Google Shape;174;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6"/>
            <p:cNvGrpSpPr/>
            <p:nvPr/>
          </p:nvGrpSpPr>
          <p:grpSpPr>
            <a:xfrm rot="10800000">
              <a:off x="636238" y="1778838"/>
              <a:ext cx="175000" cy="175000"/>
              <a:chOff x="8792300" y="321275"/>
              <a:chExt cx="175000" cy="175000"/>
            </a:xfrm>
          </p:grpSpPr>
          <p:sp>
            <p:nvSpPr>
              <p:cNvPr id="179" name="Google Shape;179;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6"/>
            <p:cNvGrpSpPr/>
            <p:nvPr/>
          </p:nvGrpSpPr>
          <p:grpSpPr>
            <a:xfrm>
              <a:off x="432850" y="2003163"/>
              <a:ext cx="175013" cy="27000"/>
              <a:chOff x="5662375" y="212375"/>
              <a:chExt cx="175013" cy="27000"/>
            </a:xfrm>
          </p:grpSpPr>
          <p:sp>
            <p:nvSpPr>
              <p:cNvPr id="184" name="Google Shape;184;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6"/>
            <p:cNvGrpSpPr/>
            <p:nvPr/>
          </p:nvGrpSpPr>
          <p:grpSpPr>
            <a:xfrm>
              <a:off x="788100" y="208488"/>
              <a:ext cx="175013" cy="27000"/>
              <a:chOff x="5662375" y="212375"/>
              <a:chExt cx="175013" cy="27000"/>
            </a:xfrm>
          </p:grpSpPr>
          <p:sp>
            <p:nvSpPr>
              <p:cNvPr id="188" name="Google Shape;188;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6"/>
            <p:cNvGrpSpPr/>
            <p:nvPr/>
          </p:nvGrpSpPr>
          <p:grpSpPr>
            <a:xfrm>
              <a:off x="8129350" y="4988725"/>
              <a:ext cx="175013" cy="27000"/>
              <a:chOff x="5662375" y="212375"/>
              <a:chExt cx="175013" cy="27000"/>
            </a:xfrm>
          </p:grpSpPr>
          <p:sp>
            <p:nvSpPr>
              <p:cNvPr id="192" name="Google Shape;192;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6"/>
            <p:cNvGrpSpPr/>
            <p:nvPr/>
          </p:nvGrpSpPr>
          <p:grpSpPr>
            <a:xfrm>
              <a:off x="8497550" y="3429425"/>
              <a:ext cx="175013" cy="27000"/>
              <a:chOff x="5662375" y="212375"/>
              <a:chExt cx="175013" cy="27000"/>
            </a:xfrm>
          </p:grpSpPr>
          <p:sp>
            <p:nvSpPr>
              <p:cNvPr id="196" name="Google Shape;196;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9" name="Google Shape;199;p1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00" name="Google Shape;200;p1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01" name="Google Shape;201;p1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06" name="Shape 206"/>
        <p:cNvGrpSpPr/>
        <p:nvPr/>
      </p:nvGrpSpPr>
      <p:grpSpPr>
        <a:xfrm>
          <a:off x="0" y="0"/>
          <a:ext cx="0" cy="0"/>
          <a:chOff x="0" y="0"/>
          <a:chExt cx="0" cy="0"/>
        </a:xfrm>
      </p:grpSpPr>
      <p:sp>
        <p:nvSpPr>
          <p:cNvPr id="207" name="Google Shape;207;p17"/>
          <p:cNvSpPr txBox="1"/>
          <p:nvPr>
            <p:ph idx="1" type="subTitle"/>
          </p:nvPr>
        </p:nvSpPr>
        <p:spPr>
          <a:xfrm>
            <a:off x="2167128" y="3054096"/>
            <a:ext cx="4809600" cy="1134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grpSp>
        <p:nvGrpSpPr>
          <p:cNvPr id="208" name="Google Shape;208;p17"/>
          <p:cNvGrpSpPr/>
          <p:nvPr/>
        </p:nvGrpSpPr>
        <p:grpSpPr>
          <a:xfrm>
            <a:off x="4484494" y="4433000"/>
            <a:ext cx="175013" cy="27000"/>
            <a:chOff x="5662375" y="212375"/>
            <a:chExt cx="175013" cy="27000"/>
          </a:xfrm>
        </p:grpSpPr>
        <p:sp>
          <p:nvSpPr>
            <p:cNvPr id="209" name="Google Shape;209;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17"/>
          <p:cNvSpPr txBox="1"/>
          <p:nvPr>
            <p:ph type="title"/>
          </p:nvPr>
        </p:nvSpPr>
        <p:spPr>
          <a:xfrm>
            <a:off x="2167128" y="2478024"/>
            <a:ext cx="48096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13" name="Google Shape;213;p17"/>
          <p:cNvGrpSpPr/>
          <p:nvPr/>
        </p:nvGrpSpPr>
        <p:grpSpPr>
          <a:xfrm>
            <a:off x="432850" y="0"/>
            <a:ext cx="8278300" cy="5165700"/>
            <a:chOff x="432850" y="0"/>
            <a:chExt cx="8278300" cy="5165700"/>
          </a:xfrm>
        </p:grpSpPr>
        <p:cxnSp>
          <p:nvCxnSpPr>
            <p:cNvPr id="214" name="Google Shape;214;p17"/>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15" name="Google Shape;215;p17"/>
            <p:cNvGrpSpPr/>
            <p:nvPr/>
          </p:nvGrpSpPr>
          <p:grpSpPr>
            <a:xfrm>
              <a:off x="8129350" y="4292175"/>
              <a:ext cx="581800" cy="582350"/>
              <a:chOff x="8064275" y="887850"/>
              <a:chExt cx="581800" cy="582350"/>
            </a:xfrm>
          </p:grpSpPr>
          <p:sp>
            <p:nvSpPr>
              <p:cNvPr id="216" name="Google Shape;216;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7"/>
            <p:cNvGrpSpPr/>
            <p:nvPr/>
          </p:nvGrpSpPr>
          <p:grpSpPr>
            <a:xfrm>
              <a:off x="8274238" y="3720600"/>
              <a:ext cx="292025" cy="292575"/>
              <a:chOff x="7353050" y="316275"/>
              <a:chExt cx="292025" cy="292575"/>
            </a:xfrm>
          </p:grpSpPr>
          <p:sp>
            <p:nvSpPr>
              <p:cNvPr id="223" name="Google Shape;223;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7"/>
            <p:cNvGrpSpPr/>
            <p:nvPr/>
          </p:nvGrpSpPr>
          <p:grpSpPr>
            <a:xfrm>
              <a:off x="8332763" y="3212475"/>
              <a:ext cx="175000" cy="175000"/>
              <a:chOff x="8792300" y="321275"/>
              <a:chExt cx="175000" cy="175000"/>
            </a:xfrm>
          </p:grpSpPr>
          <p:sp>
            <p:nvSpPr>
              <p:cNvPr id="228" name="Google Shape;228;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2" name="Google Shape;232;p17"/>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33" name="Google Shape;233;p17"/>
            <p:cNvGrpSpPr/>
            <p:nvPr/>
          </p:nvGrpSpPr>
          <p:grpSpPr>
            <a:xfrm rot="10800000">
              <a:off x="432850" y="291788"/>
              <a:ext cx="581800" cy="582350"/>
              <a:chOff x="8064275" y="887850"/>
              <a:chExt cx="581800" cy="582350"/>
            </a:xfrm>
          </p:grpSpPr>
          <p:sp>
            <p:nvSpPr>
              <p:cNvPr id="234" name="Google Shape;234;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7"/>
            <p:cNvGrpSpPr/>
            <p:nvPr/>
          </p:nvGrpSpPr>
          <p:grpSpPr>
            <a:xfrm rot="10800000">
              <a:off x="577738" y="1153138"/>
              <a:ext cx="292025" cy="292575"/>
              <a:chOff x="7353050" y="316275"/>
              <a:chExt cx="292025" cy="292575"/>
            </a:xfrm>
          </p:grpSpPr>
          <p:sp>
            <p:nvSpPr>
              <p:cNvPr id="241" name="Google Shape;241;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7"/>
            <p:cNvGrpSpPr/>
            <p:nvPr/>
          </p:nvGrpSpPr>
          <p:grpSpPr>
            <a:xfrm rot="10800000">
              <a:off x="636238" y="1778838"/>
              <a:ext cx="175000" cy="175000"/>
              <a:chOff x="8792300" y="321275"/>
              <a:chExt cx="175000" cy="175000"/>
            </a:xfrm>
          </p:grpSpPr>
          <p:sp>
            <p:nvSpPr>
              <p:cNvPr id="246" name="Google Shape;246;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7"/>
            <p:cNvGrpSpPr/>
            <p:nvPr/>
          </p:nvGrpSpPr>
          <p:grpSpPr>
            <a:xfrm>
              <a:off x="432850" y="2003163"/>
              <a:ext cx="175013" cy="27000"/>
              <a:chOff x="5662375" y="212375"/>
              <a:chExt cx="175013" cy="27000"/>
            </a:xfrm>
          </p:grpSpPr>
          <p:sp>
            <p:nvSpPr>
              <p:cNvPr id="251" name="Google Shape;251;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7"/>
            <p:cNvGrpSpPr/>
            <p:nvPr/>
          </p:nvGrpSpPr>
          <p:grpSpPr>
            <a:xfrm>
              <a:off x="788100" y="208488"/>
              <a:ext cx="175013" cy="27000"/>
              <a:chOff x="5662375" y="212375"/>
              <a:chExt cx="175013" cy="27000"/>
            </a:xfrm>
          </p:grpSpPr>
          <p:sp>
            <p:nvSpPr>
              <p:cNvPr id="255" name="Google Shape;255;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17"/>
            <p:cNvGrpSpPr/>
            <p:nvPr/>
          </p:nvGrpSpPr>
          <p:grpSpPr>
            <a:xfrm>
              <a:off x="8129350" y="4988725"/>
              <a:ext cx="175013" cy="27000"/>
              <a:chOff x="5662375" y="212375"/>
              <a:chExt cx="175013" cy="27000"/>
            </a:xfrm>
          </p:grpSpPr>
          <p:sp>
            <p:nvSpPr>
              <p:cNvPr id="259" name="Google Shape;259;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7"/>
            <p:cNvGrpSpPr/>
            <p:nvPr/>
          </p:nvGrpSpPr>
          <p:grpSpPr>
            <a:xfrm>
              <a:off x="8497550" y="3429425"/>
              <a:ext cx="175013" cy="27000"/>
              <a:chOff x="5662375" y="212375"/>
              <a:chExt cx="175013" cy="27000"/>
            </a:xfrm>
          </p:grpSpPr>
          <p:sp>
            <p:nvSpPr>
              <p:cNvPr id="263" name="Google Shape;26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6" name="Google Shape;266;p17"/>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67" name="Google Shape;267;p17"/>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68" name="Google Shape;268;p17"/>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273" name="Shape 273"/>
        <p:cNvGrpSpPr/>
        <p:nvPr/>
      </p:nvGrpSpPr>
      <p:grpSpPr>
        <a:xfrm>
          <a:off x="0" y="0"/>
          <a:ext cx="0" cy="0"/>
          <a:chOff x="0" y="0"/>
          <a:chExt cx="0" cy="0"/>
        </a:xfrm>
      </p:grpSpPr>
      <p:sp>
        <p:nvSpPr>
          <p:cNvPr id="274" name="Google Shape;274;p18"/>
          <p:cNvSpPr txBox="1"/>
          <p:nvPr>
            <p:ph type="title"/>
          </p:nvPr>
        </p:nvSpPr>
        <p:spPr>
          <a:xfrm>
            <a:off x="1719072" y="338328"/>
            <a:ext cx="5577900" cy="594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75" name="Google Shape;275;p18"/>
          <p:cNvSpPr txBox="1"/>
          <p:nvPr>
            <p:ph idx="1" type="subTitle"/>
          </p:nvPr>
        </p:nvSpPr>
        <p:spPr>
          <a:xfrm>
            <a:off x="3694176" y="2414016"/>
            <a:ext cx="1764900" cy="32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76" name="Google Shape;276;p18"/>
          <p:cNvSpPr txBox="1"/>
          <p:nvPr>
            <p:ph idx="2" type="subTitle"/>
          </p:nvPr>
        </p:nvSpPr>
        <p:spPr>
          <a:xfrm>
            <a:off x="1024128" y="2414016"/>
            <a:ext cx="1764900" cy="32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77" name="Google Shape;277;p18"/>
          <p:cNvSpPr txBox="1"/>
          <p:nvPr>
            <p:ph idx="3" type="subTitle"/>
          </p:nvPr>
        </p:nvSpPr>
        <p:spPr>
          <a:xfrm>
            <a:off x="6355080" y="2414016"/>
            <a:ext cx="1764900" cy="32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78" name="Google Shape;278;p18"/>
          <p:cNvSpPr txBox="1"/>
          <p:nvPr>
            <p:ph idx="4" type="subTitle"/>
          </p:nvPr>
        </p:nvSpPr>
        <p:spPr>
          <a:xfrm>
            <a:off x="3694176" y="2825496"/>
            <a:ext cx="17649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79" name="Google Shape;279;p18"/>
          <p:cNvSpPr txBox="1"/>
          <p:nvPr>
            <p:ph idx="5" type="subTitle"/>
          </p:nvPr>
        </p:nvSpPr>
        <p:spPr>
          <a:xfrm>
            <a:off x="1024128" y="2825496"/>
            <a:ext cx="17649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80" name="Google Shape;280;p18"/>
          <p:cNvSpPr txBox="1"/>
          <p:nvPr>
            <p:ph idx="6" type="subTitle"/>
          </p:nvPr>
        </p:nvSpPr>
        <p:spPr>
          <a:xfrm>
            <a:off x="6355080" y="2825496"/>
            <a:ext cx="17649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281" name="Google Shape;281;p18"/>
          <p:cNvGrpSpPr/>
          <p:nvPr/>
        </p:nvGrpSpPr>
        <p:grpSpPr>
          <a:xfrm>
            <a:off x="261711" y="-1158"/>
            <a:ext cx="8550326" cy="3981600"/>
            <a:chOff x="261711" y="-1158"/>
            <a:chExt cx="8550326" cy="3981600"/>
          </a:xfrm>
        </p:grpSpPr>
        <p:cxnSp>
          <p:nvCxnSpPr>
            <p:cNvPr id="282" name="Google Shape;282;p18"/>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18"/>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284" name="Google Shape;284;p18"/>
            <p:cNvGrpSpPr/>
            <p:nvPr/>
          </p:nvGrpSpPr>
          <p:grpSpPr>
            <a:xfrm rot="10800000">
              <a:off x="343275" y="3300779"/>
              <a:ext cx="344736" cy="345385"/>
              <a:chOff x="7353050" y="316275"/>
              <a:chExt cx="292025" cy="292575"/>
            </a:xfrm>
          </p:grpSpPr>
          <p:sp>
            <p:nvSpPr>
              <p:cNvPr id="285" name="Google Shape;285;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8"/>
            <p:cNvGrpSpPr/>
            <p:nvPr/>
          </p:nvGrpSpPr>
          <p:grpSpPr>
            <a:xfrm rot="10800000">
              <a:off x="8520013" y="714742"/>
              <a:ext cx="292025" cy="292575"/>
              <a:chOff x="7353050" y="316275"/>
              <a:chExt cx="292025" cy="292575"/>
            </a:xfrm>
          </p:grpSpPr>
          <p:sp>
            <p:nvSpPr>
              <p:cNvPr id="290" name="Google Shape;290;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18"/>
            <p:cNvGrpSpPr/>
            <p:nvPr/>
          </p:nvGrpSpPr>
          <p:grpSpPr>
            <a:xfrm rot="10800000">
              <a:off x="261711" y="465077"/>
              <a:ext cx="507562" cy="507984"/>
              <a:chOff x="8064275" y="887850"/>
              <a:chExt cx="581800" cy="582350"/>
            </a:xfrm>
          </p:grpSpPr>
          <p:sp>
            <p:nvSpPr>
              <p:cNvPr id="295" name="Google Shape;295;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1" name="Google Shape;301;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302" name="Shape 302"/>
        <p:cNvGrpSpPr/>
        <p:nvPr/>
      </p:nvGrpSpPr>
      <p:grpSpPr>
        <a:xfrm>
          <a:off x="0" y="0"/>
          <a:ext cx="0" cy="0"/>
          <a:chOff x="0" y="0"/>
          <a:chExt cx="0" cy="0"/>
        </a:xfrm>
      </p:grpSpPr>
      <p:sp>
        <p:nvSpPr>
          <p:cNvPr id="303" name="Google Shape;303;p19"/>
          <p:cNvSpPr txBox="1"/>
          <p:nvPr>
            <p:ph type="title"/>
          </p:nvPr>
        </p:nvSpPr>
        <p:spPr>
          <a:xfrm>
            <a:off x="1568775" y="442350"/>
            <a:ext cx="6006300" cy="595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04" name="Google Shape;304;p19"/>
          <p:cNvSpPr txBox="1"/>
          <p:nvPr>
            <p:ph idx="1" type="subTitle"/>
          </p:nvPr>
        </p:nvSpPr>
        <p:spPr>
          <a:xfrm>
            <a:off x="1709928" y="1545336"/>
            <a:ext cx="19452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05" name="Google Shape;305;p19"/>
          <p:cNvSpPr txBox="1"/>
          <p:nvPr>
            <p:ph idx="2" type="subTitle"/>
          </p:nvPr>
        </p:nvSpPr>
        <p:spPr>
          <a:xfrm>
            <a:off x="1709928" y="1938528"/>
            <a:ext cx="19452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sp>
        <p:nvSpPr>
          <p:cNvPr id="306" name="Google Shape;306;p19"/>
          <p:cNvSpPr txBox="1"/>
          <p:nvPr>
            <p:ph idx="3" type="subTitle"/>
          </p:nvPr>
        </p:nvSpPr>
        <p:spPr>
          <a:xfrm>
            <a:off x="5468112" y="1545336"/>
            <a:ext cx="19476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07" name="Google Shape;307;p19"/>
          <p:cNvSpPr txBox="1"/>
          <p:nvPr>
            <p:ph idx="4" type="subTitle"/>
          </p:nvPr>
        </p:nvSpPr>
        <p:spPr>
          <a:xfrm>
            <a:off x="5468112" y="1938528"/>
            <a:ext cx="19476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sp>
        <p:nvSpPr>
          <p:cNvPr id="308" name="Google Shape;308;p19"/>
          <p:cNvSpPr txBox="1"/>
          <p:nvPr>
            <p:ph idx="5" type="subTitle"/>
          </p:nvPr>
        </p:nvSpPr>
        <p:spPr>
          <a:xfrm>
            <a:off x="2825496" y="3200400"/>
            <a:ext cx="19452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09" name="Google Shape;309;p19"/>
          <p:cNvSpPr txBox="1"/>
          <p:nvPr>
            <p:ph idx="6" type="subTitle"/>
          </p:nvPr>
        </p:nvSpPr>
        <p:spPr>
          <a:xfrm>
            <a:off x="2825496" y="3593592"/>
            <a:ext cx="19452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sp>
        <p:nvSpPr>
          <p:cNvPr id="310" name="Google Shape;310;p19"/>
          <p:cNvSpPr txBox="1"/>
          <p:nvPr>
            <p:ph idx="7" type="subTitle"/>
          </p:nvPr>
        </p:nvSpPr>
        <p:spPr>
          <a:xfrm>
            <a:off x="6464808" y="3200400"/>
            <a:ext cx="19935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11" name="Google Shape;311;p19"/>
          <p:cNvSpPr txBox="1"/>
          <p:nvPr>
            <p:ph idx="8" type="subTitle"/>
          </p:nvPr>
        </p:nvSpPr>
        <p:spPr>
          <a:xfrm>
            <a:off x="6464808" y="3593592"/>
            <a:ext cx="19935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312" name="Google Shape;312;p19"/>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19"/>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19"/>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315" name="Google Shape;315;p19"/>
          <p:cNvGrpSpPr/>
          <p:nvPr/>
        </p:nvGrpSpPr>
        <p:grpSpPr>
          <a:xfrm flipH="1">
            <a:off x="423750" y="125363"/>
            <a:ext cx="292025" cy="292575"/>
            <a:chOff x="7353050" y="316275"/>
            <a:chExt cx="292025" cy="292575"/>
          </a:xfrm>
        </p:grpSpPr>
        <p:sp>
          <p:nvSpPr>
            <p:cNvPr id="316" name="Google Shape;316;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19"/>
          <p:cNvGrpSpPr/>
          <p:nvPr/>
        </p:nvGrpSpPr>
        <p:grpSpPr>
          <a:xfrm>
            <a:off x="1638739" y="558163"/>
            <a:ext cx="293111" cy="293388"/>
            <a:chOff x="3164039" y="430875"/>
            <a:chExt cx="293111" cy="293388"/>
          </a:xfrm>
        </p:grpSpPr>
        <p:sp>
          <p:nvSpPr>
            <p:cNvPr id="321" name="Google Shape;321;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9"/>
          <p:cNvGrpSpPr/>
          <p:nvPr/>
        </p:nvGrpSpPr>
        <p:grpSpPr>
          <a:xfrm>
            <a:off x="1591750" y="362600"/>
            <a:ext cx="175013" cy="27000"/>
            <a:chOff x="5662375" y="212375"/>
            <a:chExt cx="175013" cy="27000"/>
          </a:xfrm>
        </p:grpSpPr>
        <p:sp>
          <p:nvSpPr>
            <p:cNvPr id="328" name="Google Shape;328;p1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1" name="Google Shape;331;p19"/>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332" name="Google Shape;332;p19"/>
          <p:cNvGrpSpPr/>
          <p:nvPr/>
        </p:nvGrpSpPr>
        <p:grpSpPr>
          <a:xfrm>
            <a:off x="7823875" y="202375"/>
            <a:ext cx="581800" cy="582350"/>
            <a:chOff x="8064275" y="887850"/>
            <a:chExt cx="581800" cy="582350"/>
          </a:xfrm>
        </p:grpSpPr>
        <p:sp>
          <p:nvSpPr>
            <p:cNvPr id="333" name="Google Shape;333;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9"/>
          <p:cNvGrpSpPr/>
          <p:nvPr/>
        </p:nvGrpSpPr>
        <p:grpSpPr>
          <a:xfrm flipH="1">
            <a:off x="8698650" y="1117488"/>
            <a:ext cx="292025" cy="292575"/>
            <a:chOff x="7353050" y="316275"/>
            <a:chExt cx="292025" cy="292575"/>
          </a:xfrm>
        </p:grpSpPr>
        <p:sp>
          <p:nvSpPr>
            <p:cNvPr id="340" name="Google Shape;340;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19"/>
          <p:cNvGrpSpPr/>
          <p:nvPr/>
        </p:nvGrpSpPr>
        <p:grpSpPr>
          <a:xfrm>
            <a:off x="8678350" y="1581800"/>
            <a:ext cx="175013" cy="27000"/>
            <a:chOff x="5662375" y="212375"/>
            <a:chExt cx="175013" cy="27000"/>
          </a:xfrm>
        </p:grpSpPr>
        <p:sp>
          <p:nvSpPr>
            <p:cNvPr id="345" name="Google Shape;345;p1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349" name="Shape 349"/>
        <p:cNvGrpSpPr/>
        <p:nvPr/>
      </p:nvGrpSpPr>
      <p:grpSpPr>
        <a:xfrm>
          <a:off x="0" y="0"/>
          <a:ext cx="0" cy="0"/>
          <a:chOff x="0" y="0"/>
          <a:chExt cx="0" cy="0"/>
        </a:xfrm>
      </p:grpSpPr>
      <p:sp>
        <p:nvSpPr>
          <p:cNvPr id="350" name="Google Shape;350;p20"/>
          <p:cNvSpPr txBox="1"/>
          <p:nvPr>
            <p:ph idx="1" type="subTitle"/>
          </p:nvPr>
        </p:nvSpPr>
        <p:spPr>
          <a:xfrm>
            <a:off x="804672" y="1984248"/>
            <a:ext cx="3291900" cy="1371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900">
                <a:solidFill>
                  <a:schemeClr val="dk2"/>
                </a:solidFill>
                <a:latin typeface="Barlow Semi Condensed"/>
                <a:ea typeface="Barlow Semi Condensed"/>
                <a:cs typeface="Barlow Semi Condensed"/>
                <a:sym typeface="Barlow Semi Condensed"/>
              </a:defRPr>
            </a:lvl9pPr>
          </a:lstStyle>
          <a:p/>
        </p:txBody>
      </p:sp>
      <p:sp>
        <p:nvSpPr>
          <p:cNvPr id="351" name="Google Shape;351;p20"/>
          <p:cNvSpPr txBox="1"/>
          <p:nvPr>
            <p:ph type="title"/>
          </p:nvPr>
        </p:nvSpPr>
        <p:spPr>
          <a:xfrm>
            <a:off x="804672" y="3319272"/>
            <a:ext cx="3291900" cy="4023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52" name="Google Shape;352;p20"/>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53" name="Google Shape;353;p20"/>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20"/>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55" name="Google Shape;355;p20"/>
          <p:cNvGrpSpPr/>
          <p:nvPr/>
        </p:nvGrpSpPr>
        <p:grpSpPr>
          <a:xfrm flipH="1">
            <a:off x="499400" y="959675"/>
            <a:ext cx="581800" cy="582350"/>
            <a:chOff x="8064275" y="887850"/>
            <a:chExt cx="581800" cy="582350"/>
          </a:xfrm>
        </p:grpSpPr>
        <p:sp>
          <p:nvSpPr>
            <p:cNvPr id="356" name="Google Shape;356;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0"/>
          <p:cNvGrpSpPr/>
          <p:nvPr/>
        </p:nvGrpSpPr>
        <p:grpSpPr>
          <a:xfrm flipH="1">
            <a:off x="1500400" y="388100"/>
            <a:ext cx="292025" cy="292575"/>
            <a:chOff x="7353050" y="316275"/>
            <a:chExt cx="292025" cy="292575"/>
          </a:xfrm>
        </p:grpSpPr>
        <p:sp>
          <p:nvSpPr>
            <p:cNvPr id="363" name="Google Shape;363;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0"/>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0"/>
          <p:cNvGrpSpPr/>
          <p:nvPr/>
        </p:nvGrpSpPr>
        <p:grpSpPr>
          <a:xfrm flipH="1">
            <a:off x="3527112" y="361100"/>
            <a:ext cx="175013" cy="27000"/>
            <a:chOff x="5662375" y="212375"/>
            <a:chExt cx="175013" cy="27000"/>
          </a:xfrm>
        </p:grpSpPr>
        <p:sp>
          <p:nvSpPr>
            <p:cNvPr id="374" name="Google Shape;374;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0"/>
          <p:cNvGrpSpPr/>
          <p:nvPr/>
        </p:nvGrpSpPr>
        <p:grpSpPr>
          <a:xfrm flipH="1">
            <a:off x="480412" y="242700"/>
            <a:ext cx="175013" cy="27000"/>
            <a:chOff x="5662375" y="212375"/>
            <a:chExt cx="175013" cy="27000"/>
          </a:xfrm>
        </p:grpSpPr>
        <p:sp>
          <p:nvSpPr>
            <p:cNvPr id="378" name="Google Shape;378;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20"/>
          <p:cNvGrpSpPr/>
          <p:nvPr/>
        </p:nvGrpSpPr>
        <p:grpSpPr>
          <a:xfrm flipH="1">
            <a:off x="901712" y="1653625"/>
            <a:ext cx="175013" cy="27000"/>
            <a:chOff x="5662375" y="212375"/>
            <a:chExt cx="175013" cy="27000"/>
          </a:xfrm>
        </p:grpSpPr>
        <p:sp>
          <p:nvSpPr>
            <p:cNvPr id="382" name="Google Shape;382;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5" name="Google Shape;385;p20"/>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86" name="Google Shape;386;p20"/>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87" name="Google Shape;387;p20"/>
          <p:cNvGrpSpPr/>
          <p:nvPr/>
        </p:nvGrpSpPr>
        <p:grpSpPr>
          <a:xfrm rot="10800000">
            <a:off x="499400" y="3940925"/>
            <a:ext cx="581800" cy="582350"/>
            <a:chOff x="8064275" y="887850"/>
            <a:chExt cx="581800" cy="582350"/>
          </a:xfrm>
        </p:grpSpPr>
        <p:sp>
          <p:nvSpPr>
            <p:cNvPr id="388" name="Google Shape;38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20"/>
          <p:cNvGrpSpPr/>
          <p:nvPr/>
        </p:nvGrpSpPr>
        <p:grpSpPr>
          <a:xfrm rot="10800000">
            <a:off x="1819575" y="4586750"/>
            <a:ext cx="292025" cy="292575"/>
            <a:chOff x="7353050" y="316275"/>
            <a:chExt cx="292025" cy="292575"/>
          </a:xfrm>
        </p:grpSpPr>
        <p:sp>
          <p:nvSpPr>
            <p:cNvPr id="395" name="Google Shape;39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0"/>
          <p:cNvGrpSpPr/>
          <p:nvPr/>
        </p:nvGrpSpPr>
        <p:grpSpPr>
          <a:xfrm rot="10800000">
            <a:off x="212525" y="4645550"/>
            <a:ext cx="175000" cy="175000"/>
            <a:chOff x="8792300" y="321275"/>
            <a:chExt cx="175000" cy="175000"/>
          </a:xfrm>
        </p:grpSpPr>
        <p:sp>
          <p:nvSpPr>
            <p:cNvPr id="400" name="Google Shape;40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20"/>
          <p:cNvGrpSpPr/>
          <p:nvPr/>
        </p:nvGrpSpPr>
        <p:grpSpPr>
          <a:xfrm rot="10800000">
            <a:off x="480412" y="4852325"/>
            <a:ext cx="175013" cy="27000"/>
            <a:chOff x="5662375" y="212375"/>
            <a:chExt cx="175013" cy="27000"/>
          </a:xfrm>
        </p:grpSpPr>
        <p:sp>
          <p:nvSpPr>
            <p:cNvPr id="405" name="Google Shape;405;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20"/>
          <p:cNvGrpSpPr/>
          <p:nvPr/>
        </p:nvGrpSpPr>
        <p:grpSpPr>
          <a:xfrm rot="10800000">
            <a:off x="1054112" y="3898600"/>
            <a:ext cx="175013" cy="27000"/>
            <a:chOff x="5662375" y="212375"/>
            <a:chExt cx="175013" cy="27000"/>
          </a:xfrm>
        </p:grpSpPr>
        <p:sp>
          <p:nvSpPr>
            <p:cNvPr id="409" name="Google Shape;409;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413" name="Shape 413"/>
        <p:cNvGrpSpPr/>
        <p:nvPr/>
      </p:nvGrpSpPr>
      <p:grpSpPr>
        <a:xfrm>
          <a:off x="0" y="0"/>
          <a:ext cx="0" cy="0"/>
          <a:chOff x="0" y="0"/>
          <a:chExt cx="0" cy="0"/>
        </a:xfrm>
      </p:grpSpPr>
      <p:sp>
        <p:nvSpPr>
          <p:cNvPr id="414" name="Google Shape;414;p21"/>
          <p:cNvSpPr txBox="1"/>
          <p:nvPr>
            <p:ph type="title"/>
          </p:nvPr>
        </p:nvSpPr>
        <p:spPr>
          <a:xfrm>
            <a:off x="723750" y="526925"/>
            <a:ext cx="7696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415" name="Google Shape;415;p21"/>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416" name="Google Shape;416;p21"/>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417" name="Google Shape;417;p21"/>
          <p:cNvGrpSpPr/>
          <p:nvPr/>
        </p:nvGrpSpPr>
        <p:grpSpPr>
          <a:xfrm flipH="1">
            <a:off x="431725" y="4183775"/>
            <a:ext cx="292025" cy="292575"/>
            <a:chOff x="7353050" y="316275"/>
            <a:chExt cx="292025" cy="292575"/>
          </a:xfrm>
        </p:grpSpPr>
        <p:sp>
          <p:nvSpPr>
            <p:cNvPr id="418" name="Google Shape;41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1"/>
          <p:cNvGrpSpPr/>
          <p:nvPr/>
        </p:nvGrpSpPr>
        <p:grpSpPr>
          <a:xfrm>
            <a:off x="1075789" y="4604675"/>
            <a:ext cx="293111" cy="293388"/>
            <a:chOff x="3164039" y="430875"/>
            <a:chExt cx="293111" cy="293388"/>
          </a:xfrm>
        </p:grpSpPr>
        <p:sp>
          <p:nvSpPr>
            <p:cNvPr id="423" name="Google Shape;423;p2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9" name="Google Shape;429;p21"/>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21"/>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431" name="Google Shape;431;p21"/>
          <p:cNvGrpSpPr/>
          <p:nvPr/>
        </p:nvGrpSpPr>
        <p:grpSpPr>
          <a:xfrm>
            <a:off x="8064275" y="526925"/>
            <a:ext cx="581800" cy="582350"/>
            <a:chOff x="8064275" y="887850"/>
            <a:chExt cx="581800" cy="582350"/>
          </a:xfrm>
        </p:grpSpPr>
        <p:sp>
          <p:nvSpPr>
            <p:cNvPr id="432" name="Google Shape;432;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1"/>
          <p:cNvGrpSpPr/>
          <p:nvPr/>
        </p:nvGrpSpPr>
        <p:grpSpPr>
          <a:xfrm>
            <a:off x="7033875" y="170875"/>
            <a:ext cx="292025" cy="292575"/>
            <a:chOff x="7353050" y="316275"/>
            <a:chExt cx="292025" cy="292575"/>
          </a:xfrm>
        </p:grpSpPr>
        <p:sp>
          <p:nvSpPr>
            <p:cNvPr id="439" name="Google Shape;439;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1"/>
          <p:cNvGrpSpPr/>
          <p:nvPr/>
        </p:nvGrpSpPr>
        <p:grpSpPr>
          <a:xfrm>
            <a:off x="8757950" y="229650"/>
            <a:ext cx="175000" cy="175000"/>
            <a:chOff x="8792300" y="321275"/>
            <a:chExt cx="175000" cy="175000"/>
          </a:xfrm>
        </p:grpSpPr>
        <p:sp>
          <p:nvSpPr>
            <p:cNvPr id="444" name="Google Shape;444;p2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1"/>
          <p:cNvGrpSpPr/>
          <p:nvPr/>
        </p:nvGrpSpPr>
        <p:grpSpPr>
          <a:xfrm>
            <a:off x="8490050" y="170875"/>
            <a:ext cx="175013" cy="27000"/>
            <a:chOff x="5662375" y="212375"/>
            <a:chExt cx="175013" cy="27000"/>
          </a:xfrm>
        </p:grpSpPr>
        <p:sp>
          <p:nvSpPr>
            <p:cNvPr id="449" name="Google Shape;449;p2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1"/>
          <p:cNvGrpSpPr/>
          <p:nvPr/>
        </p:nvGrpSpPr>
        <p:grpSpPr>
          <a:xfrm>
            <a:off x="7916350" y="1124600"/>
            <a:ext cx="175013" cy="27000"/>
            <a:chOff x="5662375" y="212375"/>
            <a:chExt cx="175013" cy="27000"/>
          </a:xfrm>
        </p:grpSpPr>
        <p:sp>
          <p:nvSpPr>
            <p:cNvPr id="453" name="Google Shape;453;p2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_1">
    <p:spTree>
      <p:nvGrpSpPr>
        <p:cNvPr id="457" name="Shape 457"/>
        <p:cNvGrpSpPr/>
        <p:nvPr/>
      </p:nvGrpSpPr>
      <p:grpSpPr>
        <a:xfrm>
          <a:off x="0" y="0"/>
          <a:ext cx="0" cy="0"/>
          <a:chOff x="0" y="0"/>
          <a:chExt cx="0" cy="0"/>
        </a:xfrm>
      </p:grpSpPr>
      <p:cxnSp>
        <p:nvCxnSpPr>
          <p:cNvPr id="458" name="Google Shape;458;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22"/>
          <p:cNvSpPr txBox="1"/>
          <p:nvPr>
            <p:ph type="title"/>
          </p:nvPr>
        </p:nvSpPr>
        <p:spPr>
          <a:xfrm>
            <a:off x="2208175" y="342775"/>
            <a:ext cx="4727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461" name="Google Shape;461;p22"/>
          <p:cNvGrpSpPr/>
          <p:nvPr/>
        </p:nvGrpSpPr>
        <p:grpSpPr>
          <a:xfrm flipH="1">
            <a:off x="431725" y="4183775"/>
            <a:ext cx="292025" cy="292575"/>
            <a:chOff x="7353050" y="316275"/>
            <a:chExt cx="292025" cy="292575"/>
          </a:xfrm>
        </p:grpSpPr>
        <p:sp>
          <p:nvSpPr>
            <p:cNvPr id="462" name="Google Shape;462;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2"/>
          <p:cNvGrpSpPr/>
          <p:nvPr/>
        </p:nvGrpSpPr>
        <p:grpSpPr>
          <a:xfrm>
            <a:off x="1075789" y="4604675"/>
            <a:ext cx="293111" cy="293388"/>
            <a:chOff x="3164039" y="430875"/>
            <a:chExt cx="293111" cy="293388"/>
          </a:xfrm>
        </p:grpSpPr>
        <p:sp>
          <p:nvSpPr>
            <p:cNvPr id="467" name="Google Shape;467;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3" name="Google Shape;473;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475" name="Google Shape;475;p22"/>
          <p:cNvGrpSpPr/>
          <p:nvPr/>
        </p:nvGrpSpPr>
        <p:grpSpPr>
          <a:xfrm>
            <a:off x="8064275" y="526925"/>
            <a:ext cx="581800" cy="582350"/>
            <a:chOff x="8064275" y="887850"/>
            <a:chExt cx="581800" cy="582350"/>
          </a:xfrm>
        </p:grpSpPr>
        <p:sp>
          <p:nvSpPr>
            <p:cNvPr id="476" name="Google Shape;476;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2"/>
          <p:cNvGrpSpPr/>
          <p:nvPr/>
        </p:nvGrpSpPr>
        <p:grpSpPr>
          <a:xfrm>
            <a:off x="7033875" y="170875"/>
            <a:ext cx="292025" cy="292575"/>
            <a:chOff x="7353050" y="316275"/>
            <a:chExt cx="292025" cy="292575"/>
          </a:xfrm>
        </p:grpSpPr>
        <p:sp>
          <p:nvSpPr>
            <p:cNvPr id="483" name="Google Shape;483;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22"/>
          <p:cNvGrpSpPr/>
          <p:nvPr/>
        </p:nvGrpSpPr>
        <p:grpSpPr>
          <a:xfrm>
            <a:off x="8757950" y="229650"/>
            <a:ext cx="175000" cy="175000"/>
            <a:chOff x="8792300" y="321275"/>
            <a:chExt cx="175000" cy="175000"/>
          </a:xfrm>
        </p:grpSpPr>
        <p:sp>
          <p:nvSpPr>
            <p:cNvPr id="488" name="Google Shape;488;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22"/>
          <p:cNvGrpSpPr/>
          <p:nvPr/>
        </p:nvGrpSpPr>
        <p:grpSpPr>
          <a:xfrm>
            <a:off x="8490050" y="170875"/>
            <a:ext cx="175013" cy="27000"/>
            <a:chOff x="5662375" y="212375"/>
            <a:chExt cx="175013" cy="27000"/>
          </a:xfrm>
        </p:grpSpPr>
        <p:sp>
          <p:nvSpPr>
            <p:cNvPr id="493" name="Google Shape;493;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22"/>
          <p:cNvGrpSpPr/>
          <p:nvPr/>
        </p:nvGrpSpPr>
        <p:grpSpPr>
          <a:xfrm>
            <a:off x="7916350" y="1124600"/>
            <a:ext cx="175013" cy="27000"/>
            <a:chOff x="5662375" y="212375"/>
            <a:chExt cx="175013" cy="27000"/>
          </a:xfrm>
        </p:grpSpPr>
        <p:sp>
          <p:nvSpPr>
            <p:cNvPr id="497" name="Google Shape;497;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22"/>
          <p:cNvSpPr txBox="1"/>
          <p:nvPr>
            <p:ph idx="1" type="subTitle"/>
          </p:nvPr>
        </p:nvSpPr>
        <p:spPr>
          <a:xfrm>
            <a:off x="5641848" y="2743200"/>
            <a:ext cx="1865400" cy="40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501" name="Google Shape;501;p22"/>
          <p:cNvSpPr txBox="1"/>
          <p:nvPr>
            <p:ph idx="2" type="subTitle"/>
          </p:nvPr>
        </p:nvSpPr>
        <p:spPr>
          <a:xfrm>
            <a:off x="3639312" y="1636776"/>
            <a:ext cx="1865400" cy="40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502" name="Google Shape;502;p22"/>
          <p:cNvSpPr txBox="1"/>
          <p:nvPr>
            <p:ph idx="3" type="subTitle"/>
          </p:nvPr>
        </p:nvSpPr>
        <p:spPr>
          <a:xfrm>
            <a:off x="1636776" y="2249424"/>
            <a:ext cx="1865400" cy="40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503" name="Google Shape;503;p22"/>
          <p:cNvSpPr txBox="1"/>
          <p:nvPr>
            <p:ph idx="4" type="subTitle"/>
          </p:nvPr>
        </p:nvSpPr>
        <p:spPr>
          <a:xfrm>
            <a:off x="5641848" y="3081528"/>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504" name="Google Shape;504;p22"/>
          <p:cNvSpPr txBox="1"/>
          <p:nvPr>
            <p:ph idx="5" type="subTitle"/>
          </p:nvPr>
        </p:nvSpPr>
        <p:spPr>
          <a:xfrm>
            <a:off x="3639312" y="1975104"/>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505" name="Google Shape;505;p22"/>
          <p:cNvSpPr txBox="1"/>
          <p:nvPr>
            <p:ph idx="6" type="subTitle"/>
          </p:nvPr>
        </p:nvSpPr>
        <p:spPr>
          <a:xfrm>
            <a:off x="1636776" y="2596896"/>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506" name="Google Shape;506;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507" name="Shape 507"/>
        <p:cNvGrpSpPr/>
        <p:nvPr/>
      </p:nvGrpSpPr>
      <p:grpSpPr>
        <a:xfrm>
          <a:off x="0" y="0"/>
          <a:ext cx="0" cy="0"/>
          <a:chOff x="0" y="0"/>
          <a:chExt cx="0" cy="0"/>
        </a:xfrm>
      </p:grpSpPr>
      <p:sp>
        <p:nvSpPr>
          <p:cNvPr id="508" name="Google Shape;508;p23"/>
          <p:cNvSpPr txBox="1"/>
          <p:nvPr>
            <p:ph type="title"/>
          </p:nvPr>
        </p:nvSpPr>
        <p:spPr>
          <a:xfrm>
            <a:off x="1271016" y="338328"/>
            <a:ext cx="6611100" cy="548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9" name="Google Shape;509;p23"/>
          <p:cNvSpPr txBox="1"/>
          <p:nvPr>
            <p:ph idx="1" type="subTitle"/>
          </p:nvPr>
        </p:nvSpPr>
        <p:spPr>
          <a:xfrm>
            <a:off x="4690875" y="1491351"/>
            <a:ext cx="3557100" cy="2656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10" name="Google Shape;510;p23"/>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511" name="Google Shape;511;p23"/>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12" name="Google Shape;512;p23"/>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13" name="Google Shape;513;p23"/>
          <p:cNvGrpSpPr/>
          <p:nvPr/>
        </p:nvGrpSpPr>
        <p:grpSpPr>
          <a:xfrm flipH="1">
            <a:off x="423750" y="125363"/>
            <a:ext cx="292025" cy="292575"/>
            <a:chOff x="7353050" y="316275"/>
            <a:chExt cx="292025" cy="292575"/>
          </a:xfrm>
        </p:grpSpPr>
        <p:sp>
          <p:nvSpPr>
            <p:cNvPr id="514" name="Google Shape;514;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23"/>
          <p:cNvGrpSpPr/>
          <p:nvPr/>
        </p:nvGrpSpPr>
        <p:grpSpPr>
          <a:xfrm>
            <a:off x="1638739" y="558163"/>
            <a:ext cx="293111" cy="293388"/>
            <a:chOff x="3164039" y="430875"/>
            <a:chExt cx="293111" cy="293388"/>
          </a:xfrm>
        </p:grpSpPr>
        <p:sp>
          <p:nvSpPr>
            <p:cNvPr id="519" name="Google Shape;519;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23"/>
          <p:cNvGrpSpPr/>
          <p:nvPr/>
        </p:nvGrpSpPr>
        <p:grpSpPr>
          <a:xfrm>
            <a:off x="1591750" y="362600"/>
            <a:ext cx="175013" cy="27000"/>
            <a:chOff x="5662375" y="212375"/>
            <a:chExt cx="175013" cy="27000"/>
          </a:xfrm>
        </p:grpSpPr>
        <p:sp>
          <p:nvSpPr>
            <p:cNvPr id="526" name="Google Shape;52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9" name="Google Shape;529;p23"/>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530" name="Google Shape;530;p23"/>
          <p:cNvGrpSpPr/>
          <p:nvPr/>
        </p:nvGrpSpPr>
        <p:grpSpPr>
          <a:xfrm>
            <a:off x="7823875" y="202375"/>
            <a:ext cx="581800" cy="582350"/>
            <a:chOff x="8064275" y="887850"/>
            <a:chExt cx="581800" cy="582350"/>
          </a:xfrm>
        </p:grpSpPr>
        <p:sp>
          <p:nvSpPr>
            <p:cNvPr id="531" name="Google Shape;531;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23"/>
          <p:cNvGrpSpPr/>
          <p:nvPr/>
        </p:nvGrpSpPr>
        <p:grpSpPr>
          <a:xfrm flipH="1">
            <a:off x="8698650" y="1117488"/>
            <a:ext cx="292025" cy="292575"/>
            <a:chOff x="7353050" y="316275"/>
            <a:chExt cx="292025" cy="292575"/>
          </a:xfrm>
        </p:grpSpPr>
        <p:sp>
          <p:nvSpPr>
            <p:cNvPr id="538" name="Google Shape;538;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23"/>
          <p:cNvGrpSpPr/>
          <p:nvPr/>
        </p:nvGrpSpPr>
        <p:grpSpPr>
          <a:xfrm>
            <a:off x="8678350" y="1581800"/>
            <a:ext cx="175013" cy="27000"/>
            <a:chOff x="5662375" y="212375"/>
            <a:chExt cx="175013" cy="27000"/>
          </a:xfrm>
        </p:grpSpPr>
        <p:sp>
          <p:nvSpPr>
            <p:cNvPr id="543" name="Google Shape;543;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6" name="Google Shape;546;p23"/>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23"/>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548" name="Google Shape;548;p23"/>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549" name="Google Shape;549;p23"/>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550" name="Google Shape;550;p23"/>
          <p:cNvGrpSpPr/>
          <p:nvPr/>
        </p:nvGrpSpPr>
        <p:grpSpPr>
          <a:xfrm>
            <a:off x="7278954" y="4513075"/>
            <a:ext cx="581800" cy="582350"/>
            <a:chOff x="8064275" y="887850"/>
            <a:chExt cx="581800" cy="582350"/>
          </a:xfrm>
        </p:grpSpPr>
        <p:sp>
          <p:nvSpPr>
            <p:cNvPr id="551" name="Google Shape;551;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3"/>
          <p:cNvGrpSpPr/>
          <p:nvPr/>
        </p:nvGrpSpPr>
        <p:grpSpPr>
          <a:xfrm>
            <a:off x="6099454" y="4340463"/>
            <a:ext cx="292025" cy="292575"/>
            <a:chOff x="7353050" y="316275"/>
            <a:chExt cx="292025" cy="292575"/>
          </a:xfrm>
        </p:grpSpPr>
        <p:sp>
          <p:nvSpPr>
            <p:cNvPr id="558" name="Google Shape;558;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23"/>
          <p:cNvGrpSpPr/>
          <p:nvPr/>
        </p:nvGrpSpPr>
        <p:grpSpPr>
          <a:xfrm>
            <a:off x="8792779" y="4315025"/>
            <a:ext cx="175000" cy="175000"/>
            <a:chOff x="8792300" y="321275"/>
            <a:chExt cx="175000" cy="175000"/>
          </a:xfrm>
        </p:grpSpPr>
        <p:sp>
          <p:nvSpPr>
            <p:cNvPr id="563" name="Google Shape;563;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3"/>
          <p:cNvGrpSpPr/>
          <p:nvPr/>
        </p:nvGrpSpPr>
        <p:grpSpPr>
          <a:xfrm flipH="1">
            <a:off x="4972779" y="4657550"/>
            <a:ext cx="293111" cy="293388"/>
            <a:chOff x="3164039" y="430875"/>
            <a:chExt cx="293111" cy="293388"/>
          </a:xfrm>
        </p:grpSpPr>
        <p:sp>
          <p:nvSpPr>
            <p:cNvPr id="568" name="Google Shape;568;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23"/>
          <p:cNvGrpSpPr/>
          <p:nvPr/>
        </p:nvGrpSpPr>
        <p:grpSpPr>
          <a:xfrm>
            <a:off x="8721804" y="4142425"/>
            <a:ext cx="175013" cy="27000"/>
            <a:chOff x="5662375" y="212375"/>
            <a:chExt cx="175013" cy="27000"/>
          </a:xfrm>
        </p:grpSpPr>
        <p:sp>
          <p:nvSpPr>
            <p:cNvPr id="575" name="Google Shape;575;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579" name="Shape 579"/>
        <p:cNvGrpSpPr/>
        <p:nvPr/>
      </p:nvGrpSpPr>
      <p:grpSpPr>
        <a:xfrm>
          <a:off x="0" y="0"/>
          <a:ext cx="0" cy="0"/>
          <a:chOff x="0" y="0"/>
          <a:chExt cx="0" cy="0"/>
        </a:xfrm>
      </p:grpSpPr>
      <p:sp>
        <p:nvSpPr>
          <p:cNvPr id="580" name="Google Shape;580;p24"/>
          <p:cNvSpPr txBox="1"/>
          <p:nvPr>
            <p:ph type="title"/>
          </p:nvPr>
        </p:nvSpPr>
        <p:spPr>
          <a:xfrm>
            <a:off x="896100" y="1984450"/>
            <a:ext cx="3457200" cy="12921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581" name="Google Shape;581;p24"/>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24"/>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24"/>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584" name="Google Shape;584;p24"/>
          <p:cNvGrpSpPr/>
          <p:nvPr/>
        </p:nvGrpSpPr>
        <p:grpSpPr>
          <a:xfrm flipH="1">
            <a:off x="499400" y="959675"/>
            <a:ext cx="581800" cy="582350"/>
            <a:chOff x="8064275" y="887850"/>
            <a:chExt cx="581800" cy="582350"/>
          </a:xfrm>
        </p:grpSpPr>
        <p:sp>
          <p:nvSpPr>
            <p:cNvPr id="585" name="Google Shape;585;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24"/>
          <p:cNvGrpSpPr/>
          <p:nvPr/>
        </p:nvGrpSpPr>
        <p:grpSpPr>
          <a:xfrm flipH="1">
            <a:off x="1500400" y="388100"/>
            <a:ext cx="292025" cy="292575"/>
            <a:chOff x="7353050" y="316275"/>
            <a:chExt cx="292025" cy="292575"/>
          </a:xfrm>
        </p:grpSpPr>
        <p:sp>
          <p:nvSpPr>
            <p:cNvPr id="592" name="Google Shape;592;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24"/>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24"/>
          <p:cNvGrpSpPr/>
          <p:nvPr/>
        </p:nvGrpSpPr>
        <p:grpSpPr>
          <a:xfrm flipH="1">
            <a:off x="3527112" y="361100"/>
            <a:ext cx="175013" cy="27000"/>
            <a:chOff x="5662375" y="212375"/>
            <a:chExt cx="175013" cy="27000"/>
          </a:xfrm>
        </p:grpSpPr>
        <p:sp>
          <p:nvSpPr>
            <p:cNvPr id="603" name="Google Shape;60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24"/>
          <p:cNvGrpSpPr/>
          <p:nvPr/>
        </p:nvGrpSpPr>
        <p:grpSpPr>
          <a:xfrm flipH="1">
            <a:off x="480412" y="242700"/>
            <a:ext cx="175013" cy="27000"/>
            <a:chOff x="5662375" y="212375"/>
            <a:chExt cx="175013" cy="27000"/>
          </a:xfrm>
        </p:grpSpPr>
        <p:sp>
          <p:nvSpPr>
            <p:cNvPr id="607" name="Google Shape;607;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24"/>
          <p:cNvGrpSpPr/>
          <p:nvPr/>
        </p:nvGrpSpPr>
        <p:grpSpPr>
          <a:xfrm flipH="1">
            <a:off x="901712" y="1653625"/>
            <a:ext cx="175013" cy="27000"/>
            <a:chOff x="5662375" y="212375"/>
            <a:chExt cx="175013" cy="27000"/>
          </a:xfrm>
        </p:grpSpPr>
        <p:sp>
          <p:nvSpPr>
            <p:cNvPr id="611" name="Google Shape;611;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4" name="Google Shape;614;p24"/>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24"/>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616" name="Google Shape;616;p24"/>
          <p:cNvGrpSpPr/>
          <p:nvPr/>
        </p:nvGrpSpPr>
        <p:grpSpPr>
          <a:xfrm rot="10800000">
            <a:off x="499400" y="3940925"/>
            <a:ext cx="581800" cy="582350"/>
            <a:chOff x="8064275" y="887850"/>
            <a:chExt cx="581800" cy="582350"/>
          </a:xfrm>
        </p:grpSpPr>
        <p:sp>
          <p:nvSpPr>
            <p:cNvPr id="617" name="Google Shape;617;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24"/>
          <p:cNvGrpSpPr/>
          <p:nvPr/>
        </p:nvGrpSpPr>
        <p:grpSpPr>
          <a:xfrm rot="10800000">
            <a:off x="1819575" y="4586750"/>
            <a:ext cx="292025" cy="292575"/>
            <a:chOff x="7353050" y="316275"/>
            <a:chExt cx="292025" cy="292575"/>
          </a:xfrm>
        </p:grpSpPr>
        <p:sp>
          <p:nvSpPr>
            <p:cNvPr id="624" name="Google Shape;624;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24"/>
          <p:cNvGrpSpPr/>
          <p:nvPr/>
        </p:nvGrpSpPr>
        <p:grpSpPr>
          <a:xfrm rot="10800000">
            <a:off x="212525" y="4645550"/>
            <a:ext cx="175000" cy="175000"/>
            <a:chOff x="8792300" y="321275"/>
            <a:chExt cx="175000" cy="175000"/>
          </a:xfrm>
        </p:grpSpPr>
        <p:sp>
          <p:nvSpPr>
            <p:cNvPr id="629" name="Google Shape;629;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24"/>
          <p:cNvGrpSpPr/>
          <p:nvPr/>
        </p:nvGrpSpPr>
        <p:grpSpPr>
          <a:xfrm rot="10800000">
            <a:off x="480412" y="4852325"/>
            <a:ext cx="175013" cy="27000"/>
            <a:chOff x="5662375" y="212375"/>
            <a:chExt cx="175013" cy="27000"/>
          </a:xfrm>
        </p:grpSpPr>
        <p:sp>
          <p:nvSpPr>
            <p:cNvPr id="634" name="Google Shape;634;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4"/>
          <p:cNvGrpSpPr/>
          <p:nvPr/>
        </p:nvGrpSpPr>
        <p:grpSpPr>
          <a:xfrm rot="10800000">
            <a:off x="1054112" y="3898600"/>
            <a:ext cx="175013" cy="27000"/>
            <a:chOff x="5662375" y="212375"/>
            <a:chExt cx="175013" cy="27000"/>
          </a:xfrm>
        </p:grpSpPr>
        <p:sp>
          <p:nvSpPr>
            <p:cNvPr id="638" name="Google Shape;638;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42" name="Shape 642"/>
        <p:cNvGrpSpPr/>
        <p:nvPr/>
      </p:nvGrpSpPr>
      <p:grpSpPr>
        <a:xfrm>
          <a:off x="0" y="0"/>
          <a:ext cx="0" cy="0"/>
          <a:chOff x="0" y="0"/>
          <a:chExt cx="0" cy="0"/>
        </a:xfrm>
      </p:grpSpPr>
      <p:sp>
        <p:nvSpPr>
          <p:cNvPr id="643" name="Google Shape;643;p25"/>
          <p:cNvSpPr txBox="1"/>
          <p:nvPr>
            <p:ph type="title"/>
          </p:nvPr>
        </p:nvSpPr>
        <p:spPr>
          <a:xfrm>
            <a:off x="1807671" y="338325"/>
            <a:ext cx="55287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4" name="Google Shape;644;p25"/>
          <p:cNvSpPr txBox="1"/>
          <p:nvPr>
            <p:ph idx="1" type="subTitle"/>
          </p:nvPr>
        </p:nvSpPr>
        <p:spPr>
          <a:xfrm>
            <a:off x="4956048"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645" name="Google Shape;645;p25"/>
          <p:cNvSpPr txBox="1"/>
          <p:nvPr>
            <p:ph idx="2" type="subTitle"/>
          </p:nvPr>
        </p:nvSpPr>
        <p:spPr>
          <a:xfrm>
            <a:off x="2093976"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646" name="Google Shape;646;p25"/>
          <p:cNvSpPr txBox="1"/>
          <p:nvPr>
            <p:ph idx="3" type="subTitle"/>
          </p:nvPr>
        </p:nvSpPr>
        <p:spPr>
          <a:xfrm>
            <a:off x="4956048" y="2221992"/>
            <a:ext cx="2084700" cy="283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647" name="Google Shape;647;p25"/>
          <p:cNvSpPr txBox="1"/>
          <p:nvPr>
            <p:ph idx="4" type="subTitle"/>
          </p:nvPr>
        </p:nvSpPr>
        <p:spPr>
          <a:xfrm>
            <a:off x="2093976" y="2203704"/>
            <a:ext cx="2084700" cy="3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648" name="Google Shape;648;p2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49" name="Google Shape;649;p2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650" name="Google Shape;650;p25"/>
          <p:cNvGrpSpPr/>
          <p:nvPr/>
        </p:nvGrpSpPr>
        <p:grpSpPr>
          <a:xfrm>
            <a:off x="432850" y="0"/>
            <a:ext cx="8278300" cy="5165700"/>
            <a:chOff x="432850" y="0"/>
            <a:chExt cx="8278300" cy="5165700"/>
          </a:xfrm>
        </p:grpSpPr>
        <p:cxnSp>
          <p:nvCxnSpPr>
            <p:cNvPr id="651" name="Google Shape;651;p2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652" name="Google Shape;652;p25"/>
            <p:cNvGrpSpPr/>
            <p:nvPr/>
          </p:nvGrpSpPr>
          <p:grpSpPr>
            <a:xfrm>
              <a:off x="8129350" y="4292175"/>
              <a:ext cx="581800" cy="582350"/>
              <a:chOff x="8064275" y="887850"/>
              <a:chExt cx="581800" cy="582350"/>
            </a:xfrm>
          </p:grpSpPr>
          <p:sp>
            <p:nvSpPr>
              <p:cNvPr id="653" name="Google Shape;65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25"/>
            <p:cNvGrpSpPr/>
            <p:nvPr/>
          </p:nvGrpSpPr>
          <p:grpSpPr>
            <a:xfrm>
              <a:off x="8274238" y="3720600"/>
              <a:ext cx="292025" cy="292575"/>
              <a:chOff x="7353050" y="316275"/>
              <a:chExt cx="292025" cy="292575"/>
            </a:xfrm>
          </p:grpSpPr>
          <p:sp>
            <p:nvSpPr>
              <p:cNvPr id="660" name="Google Shape;66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25"/>
            <p:cNvGrpSpPr/>
            <p:nvPr/>
          </p:nvGrpSpPr>
          <p:grpSpPr>
            <a:xfrm>
              <a:off x="8332763" y="3212475"/>
              <a:ext cx="175000" cy="175000"/>
              <a:chOff x="8792300" y="321275"/>
              <a:chExt cx="175000" cy="175000"/>
            </a:xfrm>
          </p:grpSpPr>
          <p:sp>
            <p:nvSpPr>
              <p:cNvPr id="665" name="Google Shape;66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9" name="Google Shape;669;p2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670" name="Google Shape;670;p25"/>
            <p:cNvGrpSpPr/>
            <p:nvPr/>
          </p:nvGrpSpPr>
          <p:grpSpPr>
            <a:xfrm rot="10800000">
              <a:off x="432850" y="291788"/>
              <a:ext cx="581800" cy="582350"/>
              <a:chOff x="8064275" y="887850"/>
              <a:chExt cx="581800" cy="582350"/>
            </a:xfrm>
          </p:grpSpPr>
          <p:sp>
            <p:nvSpPr>
              <p:cNvPr id="671" name="Google Shape;671;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25"/>
            <p:cNvGrpSpPr/>
            <p:nvPr/>
          </p:nvGrpSpPr>
          <p:grpSpPr>
            <a:xfrm rot="10800000">
              <a:off x="577738" y="1153138"/>
              <a:ext cx="292025" cy="292575"/>
              <a:chOff x="7353050" y="316275"/>
              <a:chExt cx="292025" cy="292575"/>
            </a:xfrm>
          </p:grpSpPr>
          <p:sp>
            <p:nvSpPr>
              <p:cNvPr id="678" name="Google Shape;678;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25"/>
            <p:cNvGrpSpPr/>
            <p:nvPr/>
          </p:nvGrpSpPr>
          <p:grpSpPr>
            <a:xfrm rot="10800000">
              <a:off x="636238" y="1778838"/>
              <a:ext cx="175000" cy="175000"/>
              <a:chOff x="8792300" y="321275"/>
              <a:chExt cx="175000" cy="175000"/>
            </a:xfrm>
          </p:grpSpPr>
          <p:sp>
            <p:nvSpPr>
              <p:cNvPr id="683" name="Google Shape;683;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25"/>
            <p:cNvGrpSpPr/>
            <p:nvPr/>
          </p:nvGrpSpPr>
          <p:grpSpPr>
            <a:xfrm>
              <a:off x="432850" y="2003163"/>
              <a:ext cx="175013" cy="27000"/>
              <a:chOff x="5662375" y="212375"/>
              <a:chExt cx="175013" cy="27000"/>
            </a:xfrm>
          </p:grpSpPr>
          <p:sp>
            <p:nvSpPr>
              <p:cNvPr id="688" name="Google Shape;688;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25"/>
            <p:cNvGrpSpPr/>
            <p:nvPr/>
          </p:nvGrpSpPr>
          <p:grpSpPr>
            <a:xfrm>
              <a:off x="788100" y="208488"/>
              <a:ext cx="175013" cy="27000"/>
              <a:chOff x="5662375" y="212375"/>
              <a:chExt cx="175013" cy="27000"/>
            </a:xfrm>
          </p:grpSpPr>
          <p:sp>
            <p:nvSpPr>
              <p:cNvPr id="692" name="Google Shape;692;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25"/>
            <p:cNvGrpSpPr/>
            <p:nvPr/>
          </p:nvGrpSpPr>
          <p:grpSpPr>
            <a:xfrm>
              <a:off x="8129350" y="4988725"/>
              <a:ext cx="175013" cy="27000"/>
              <a:chOff x="5662375" y="212375"/>
              <a:chExt cx="175013" cy="27000"/>
            </a:xfrm>
          </p:grpSpPr>
          <p:sp>
            <p:nvSpPr>
              <p:cNvPr id="696" name="Google Shape;696;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25"/>
            <p:cNvGrpSpPr/>
            <p:nvPr/>
          </p:nvGrpSpPr>
          <p:grpSpPr>
            <a:xfrm>
              <a:off x="8497550" y="3429425"/>
              <a:ext cx="175013" cy="27000"/>
              <a:chOff x="5662375" y="212375"/>
              <a:chExt cx="175013" cy="27000"/>
            </a:xfrm>
          </p:grpSpPr>
          <p:sp>
            <p:nvSpPr>
              <p:cNvPr id="700" name="Google Shape;700;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3" name="Google Shape;703;p2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704" name="Google Shape;704;p2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705" name="Google Shape;705;p2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710" name="Shape 710"/>
        <p:cNvGrpSpPr/>
        <p:nvPr/>
      </p:nvGrpSpPr>
      <p:grpSpPr>
        <a:xfrm>
          <a:off x="0" y="0"/>
          <a:ext cx="0" cy="0"/>
          <a:chOff x="0" y="0"/>
          <a:chExt cx="0" cy="0"/>
        </a:xfrm>
      </p:grpSpPr>
      <p:sp>
        <p:nvSpPr>
          <p:cNvPr id="711" name="Google Shape;711;p26"/>
          <p:cNvSpPr txBox="1"/>
          <p:nvPr>
            <p:ph type="title"/>
          </p:nvPr>
        </p:nvSpPr>
        <p:spPr>
          <a:xfrm>
            <a:off x="2105425" y="384048"/>
            <a:ext cx="49377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712" name="Google Shape;712;p26"/>
          <p:cNvSpPr txBox="1"/>
          <p:nvPr>
            <p:ph idx="1" type="subTitle"/>
          </p:nvPr>
        </p:nvSpPr>
        <p:spPr>
          <a:xfrm>
            <a:off x="3017520" y="1709928"/>
            <a:ext cx="3099900" cy="1435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latin typeface="Barlow Semi Condensed"/>
                <a:ea typeface="Barlow Semi Condensed"/>
                <a:cs typeface="Barlow Semi Condensed"/>
                <a:sym typeface="Barlow Semi Condensed"/>
              </a:defRPr>
            </a:lvl1pPr>
            <a:lvl2pPr lvl="1" rtl="0">
              <a:spcBef>
                <a:spcPts val="1200"/>
              </a:spcBef>
              <a:spcAft>
                <a:spcPts val="0"/>
              </a:spcAft>
              <a:buNone/>
              <a:defRPr>
                <a:latin typeface="Barlow Semi Condensed"/>
                <a:ea typeface="Barlow Semi Condensed"/>
                <a:cs typeface="Barlow Semi Condensed"/>
                <a:sym typeface="Barlow Semi Condensed"/>
              </a:defRPr>
            </a:lvl2pPr>
            <a:lvl3pPr lvl="2" rtl="0">
              <a:spcBef>
                <a:spcPts val="1200"/>
              </a:spcBef>
              <a:spcAft>
                <a:spcPts val="0"/>
              </a:spcAft>
              <a:buNone/>
              <a:defRPr>
                <a:latin typeface="Barlow Semi Condensed"/>
                <a:ea typeface="Barlow Semi Condensed"/>
                <a:cs typeface="Barlow Semi Condensed"/>
                <a:sym typeface="Barlow Semi Condensed"/>
              </a:defRPr>
            </a:lvl3pPr>
            <a:lvl4pPr lvl="3" rtl="0">
              <a:spcBef>
                <a:spcPts val="1200"/>
              </a:spcBef>
              <a:spcAft>
                <a:spcPts val="0"/>
              </a:spcAft>
              <a:buNone/>
              <a:defRPr>
                <a:latin typeface="Barlow Semi Condensed"/>
                <a:ea typeface="Barlow Semi Condensed"/>
                <a:cs typeface="Barlow Semi Condensed"/>
                <a:sym typeface="Barlow Semi Condensed"/>
              </a:defRPr>
            </a:lvl4pPr>
            <a:lvl5pPr lvl="4" rtl="0">
              <a:spcBef>
                <a:spcPts val="1200"/>
              </a:spcBef>
              <a:spcAft>
                <a:spcPts val="0"/>
              </a:spcAft>
              <a:buNone/>
              <a:defRPr>
                <a:latin typeface="Barlow Semi Condensed"/>
                <a:ea typeface="Barlow Semi Condensed"/>
                <a:cs typeface="Barlow Semi Condensed"/>
                <a:sym typeface="Barlow Semi Condensed"/>
              </a:defRPr>
            </a:lvl5pPr>
            <a:lvl6pPr lvl="5" rtl="0">
              <a:spcBef>
                <a:spcPts val="1200"/>
              </a:spcBef>
              <a:spcAft>
                <a:spcPts val="0"/>
              </a:spcAft>
              <a:buNone/>
              <a:defRPr>
                <a:latin typeface="Barlow Semi Condensed"/>
                <a:ea typeface="Barlow Semi Condensed"/>
                <a:cs typeface="Barlow Semi Condensed"/>
                <a:sym typeface="Barlow Semi Condensed"/>
              </a:defRPr>
            </a:lvl6pPr>
            <a:lvl7pPr lvl="6" rtl="0">
              <a:spcBef>
                <a:spcPts val="1200"/>
              </a:spcBef>
              <a:spcAft>
                <a:spcPts val="0"/>
              </a:spcAft>
              <a:buNone/>
              <a:defRPr>
                <a:latin typeface="Barlow Semi Condensed"/>
                <a:ea typeface="Barlow Semi Condensed"/>
                <a:cs typeface="Barlow Semi Condensed"/>
                <a:sym typeface="Barlow Semi Condensed"/>
              </a:defRPr>
            </a:lvl7pPr>
            <a:lvl8pPr lvl="7" rtl="0">
              <a:spcBef>
                <a:spcPts val="1200"/>
              </a:spcBef>
              <a:spcAft>
                <a:spcPts val="0"/>
              </a:spcAft>
              <a:buNone/>
              <a:defRPr>
                <a:latin typeface="Barlow Semi Condensed"/>
                <a:ea typeface="Barlow Semi Condensed"/>
                <a:cs typeface="Barlow Semi Condensed"/>
                <a:sym typeface="Barlow Semi Condensed"/>
              </a:defRPr>
            </a:lvl8pPr>
            <a:lvl9pPr lvl="8" rtl="0">
              <a:spcBef>
                <a:spcPts val="1200"/>
              </a:spcBef>
              <a:spcAft>
                <a:spcPts val="1200"/>
              </a:spcAft>
              <a:buNone/>
              <a:defRPr>
                <a:latin typeface="Barlow Semi Condensed"/>
                <a:ea typeface="Barlow Semi Condensed"/>
                <a:cs typeface="Barlow Semi Condensed"/>
                <a:sym typeface="Barlow Semi Condensed"/>
              </a:defRPr>
            </a:lvl9pPr>
          </a:lstStyle>
          <a:p/>
        </p:txBody>
      </p:sp>
      <p:sp>
        <p:nvSpPr>
          <p:cNvPr id="713" name="Google Shape;713;p26"/>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714" name="Google Shape;714;p26"/>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26"/>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26"/>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717" name="Google Shape;717;p26"/>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718" name="Google Shape;718;p26"/>
          <p:cNvGrpSpPr/>
          <p:nvPr/>
        </p:nvGrpSpPr>
        <p:grpSpPr>
          <a:xfrm flipH="1" rot="5400000">
            <a:off x="7407333" y="1284925"/>
            <a:ext cx="581800" cy="582350"/>
            <a:chOff x="8064275" y="887850"/>
            <a:chExt cx="581800" cy="582350"/>
          </a:xfrm>
        </p:grpSpPr>
        <p:sp>
          <p:nvSpPr>
            <p:cNvPr id="719" name="Google Shape;719;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26"/>
          <p:cNvGrpSpPr/>
          <p:nvPr/>
        </p:nvGrpSpPr>
        <p:grpSpPr>
          <a:xfrm flipH="1" rot="5400000">
            <a:off x="7869720" y="2754200"/>
            <a:ext cx="292025" cy="292575"/>
            <a:chOff x="7353050" y="316275"/>
            <a:chExt cx="292025" cy="292575"/>
          </a:xfrm>
        </p:grpSpPr>
        <p:sp>
          <p:nvSpPr>
            <p:cNvPr id="726" name="Google Shape;726;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26"/>
          <p:cNvGrpSpPr/>
          <p:nvPr/>
        </p:nvGrpSpPr>
        <p:grpSpPr>
          <a:xfrm flipH="1" rot="5400000">
            <a:off x="8012458" y="178175"/>
            <a:ext cx="175000" cy="175000"/>
            <a:chOff x="8792300" y="321275"/>
            <a:chExt cx="175000" cy="175000"/>
          </a:xfrm>
        </p:grpSpPr>
        <p:sp>
          <p:nvSpPr>
            <p:cNvPr id="731" name="Google Shape;731;p2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26"/>
          <p:cNvGrpSpPr/>
          <p:nvPr/>
        </p:nvGrpSpPr>
        <p:grpSpPr>
          <a:xfrm rot="5400000">
            <a:off x="7551683" y="3879926"/>
            <a:ext cx="293111" cy="293388"/>
            <a:chOff x="3164039" y="430875"/>
            <a:chExt cx="293111" cy="293388"/>
          </a:xfrm>
        </p:grpSpPr>
        <p:sp>
          <p:nvSpPr>
            <p:cNvPr id="736" name="Google Shape;736;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26"/>
          <p:cNvGrpSpPr/>
          <p:nvPr/>
        </p:nvGrpSpPr>
        <p:grpSpPr>
          <a:xfrm flipH="1" rot="5400000">
            <a:off x="8259052" y="323144"/>
            <a:ext cx="175013" cy="27000"/>
            <a:chOff x="5662375" y="212375"/>
            <a:chExt cx="175013" cy="27000"/>
          </a:xfrm>
        </p:grpSpPr>
        <p:sp>
          <p:nvSpPr>
            <p:cNvPr id="743" name="Google Shape;74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26"/>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26"/>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26"/>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749" name="Google Shape;749;p26"/>
          <p:cNvGrpSpPr/>
          <p:nvPr/>
        </p:nvGrpSpPr>
        <p:grpSpPr>
          <a:xfrm rot="5400000">
            <a:off x="621475" y="4062025"/>
            <a:ext cx="581800" cy="582350"/>
            <a:chOff x="8064275" y="887850"/>
            <a:chExt cx="581800" cy="582350"/>
          </a:xfrm>
        </p:grpSpPr>
        <p:sp>
          <p:nvSpPr>
            <p:cNvPr id="750" name="Google Shape;750;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26"/>
          <p:cNvGrpSpPr/>
          <p:nvPr/>
        </p:nvGrpSpPr>
        <p:grpSpPr>
          <a:xfrm rot="5400000">
            <a:off x="1482825" y="3350800"/>
            <a:ext cx="292025" cy="292575"/>
            <a:chOff x="7353050" y="316275"/>
            <a:chExt cx="292025" cy="292575"/>
          </a:xfrm>
        </p:grpSpPr>
        <p:sp>
          <p:nvSpPr>
            <p:cNvPr id="757" name="Google Shape;757;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26"/>
          <p:cNvGrpSpPr/>
          <p:nvPr/>
        </p:nvGrpSpPr>
        <p:grpSpPr>
          <a:xfrm rot="5400000">
            <a:off x="1595125" y="4790325"/>
            <a:ext cx="175000" cy="175000"/>
            <a:chOff x="8792300" y="321275"/>
            <a:chExt cx="175000" cy="175000"/>
          </a:xfrm>
        </p:grpSpPr>
        <p:sp>
          <p:nvSpPr>
            <p:cNvPr id="762" name="Google Shape;762;p2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26"/>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26"/>
          <p:cNvGrpSpPr/>
          <p:nvPr/>
        </p:nvGrpSpPr>
        <p:grpSpPr>
          <a:xfrm rot="5400000">
            <a:off x="1701119" y="1515381"/>
            <a:ext cx="175013" cy="27000"/>
            <a:chOff x="5662375" y="212375"/>
            <a:chExt cx="175013" cy="27000"/>
          </a:xfrm>
        </p:grpSpPr>
        <p:sp>
          <p:nvSpPr>
            <p:cNvPr id="773" name="Google Shape;77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26"/>
          <p:cNvGrpSpPr/>
          <p:nvPr/>
        </p:nvGrpSpPr>
        <p:grpSpPr>
          <a:xfrm rot="5400000">
            <a:off x="1819519" y="4562081"/>
            <a:ext cx="175013" cy="27000"/>
            <a:chOff x="5662375" y="212375"/>
            <a:chExt cx="175013" cy="27000"/>
          </a:xfrm>
        </p:grpSpPr>
        <p:sp>
          <p:nvSpPr>
            <p:cNvPr id="777" name="Google Shape;777;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26"/>
          <p:cNvGrpSpPr/>
          <p:nvPr/>
        </p:nvGrpSpPr>
        <p:grpSpPr>
          <a:xfrm rot="5400000">
            <a:off x="408594" y="4140781"/>
            <a:ext cx="175013" cy="27000"/>
            <a:chOff x="5662375" y="212375"/>
            <a:chExt cx="175013" cy="27000"/>
          </a:xfrm>
        </p:grpSpPr>
        <p:sp>
          <p:nvSpPr>
            <p:cNvPr id="781" name="Google Shape;781;p2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CUSTOM_23">
    <p:spTree>
      <p:nvGrpSpPr>
        <p:cNvPr id="785" name="Shape 785"/>
        <p:cNvGrpSpPr/>
        <p:nvPr/>
      </p:nvGrpSpPr>
      <p:grpSpPr>
        <a:xfrm>
          <a:off x="0" y="0"/>
          <a:ext cx="0" cy="0"/>
          <a:chOff x="0" y="0"/>
          <a:chExt cx="0" cy="0"/>
        </a:xfrm>
      </p:grpSpPr>
      <p:sp>
        <p:nvSpPr>
          <p:cNvPr id="786" name="Google Shape;786;p27"/>
          <p:cNvSpPr txBox="1"/>
          <p:nvPr>
            <p:ph idx="1" type="body"/>
          </p:nvPr>
        </p:nvSpPr>
        <p:spPr>
          <a:xfrm>
            <a:off x="1881350" y="1246850"/>
            <a:ext cx="2133300" cy="352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accent1"/>
              </a:buClr>
              <a:buSzPts val="18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787" name="Google Shape;787;p27"/>
          <p:cNvSpPr txBox="1"/>
          <p:nvPr>
            <p:ph idx="2" type="body"/>
          </p:nvPr>
        </p:nvSpPr>
        <p:spPr>
          <a:xfrm>
            <a:off x="4220325" y="1246850"/>
            <a:ext cx="3099900" cy="352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accent1"/>
              </a:buClr>
              <a:buSzPts val="18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788" name="Google Shape;788;p27"/>
          <p:cNvSpPr txBox="1"/>
          <p:nvPr>
            <p:ph type="title"/>
          </p:nvPr>
        </p:nvSpPr>
        <p:spPr>
          <a:xfrm>
            <a:off x="2532888" y="338328"/>
            <a:ext cx="40875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789" name="Google Shape;789;p27"/>
          <p:cNvGrpSpPr/>
          <p:nvPr/>
        </p:nvGrpSpPr>
        <p:grpSpPr>
          <a:xfrm>
            <a:off x="432850" y="0"/>
            <a:ext cx="8278300" cy="5165700"/>
            <a:chOff x="432850" y="0"/>
            <a:chExt cx="8278300" cy="5165700"/>
          </a:xfrm>
        </p:grpSpPr>
        <p:cxnSp>
          <p:nvCxnSpPr>
            <p:cNvPr id="790" name="Google Shape;790;p27"/>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91" name="Google Shape;791;p27"/>
            <p:cNvGrpSpPr/>
            <p:nvPr/>
          </p:nvGrpSpPr>
          <p:grpSpPr>
            <a:xfrm>
              <a:off x="8129350" y="4292175"/>
              <a:ext cx="581800" cy="582350"/>
              <a:chOff x="8064275" y="887850"/>
              <a:chExt cx="581800" cy="582350"/>
            </a:xfrm>
          </p:grpSpPr>
          <p:sp>
            <p:nvSpPr>
              <p:cNvPr id="792" name="Google Shape;79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7"/>
            <p:cNvGrpSpPr/>
            <p:nvPr/>
          </p:nvGrpSpPr>
          <p:grpSpPr>
            <a:xfrm>
              <a:off x="8274238" y="3720600"/>
              <a:ext cx="292025" cy="292575"/>
              <a:chOff x="7353050" y="316275"/>
              <a:chExt cx="292025" cy="292575"/>
            </a:xfrm>
          </p:grpSpPr>
          <p:sp>
            <p:nvSpPr>
              <p:cNvPr id="799" name="Google Shape;79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27"/>
            <p:cNvGrpSpPr/>
            <p:nvPr/>
          </p:nvGrpSpPr>
          <p:grpSpPr>
            <a:xfrm>
              <a:off x="8332763" y="3212475"/>
              <a:ext cx="175000" cy="175000"/>
              <a:chOff x="8792300" y="321275"/>
              <a:chExt cx="175000" cy="175000"/>
            </a:xfrm>
          </p:grpSpPr>
          <p:sp>
            <p:nvSpPr>
              <p:cNvPr id="804" name="Google Shape;80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8" name="Google Shape;808;p27"/>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27"/>
            <p:cNvGrpSpPr/>
            <p:nvPr/>
          </p:nvGrpSpPr>
          <p:grpSpPr>
            <a:xfrm rot="10800000">
              <a:off x="432850" y="291788"/>
              <a:ext cx="581800" cy="582350"/>
              <a:chOff x="8064275" y="887850"/>
              <a:chExt cx="581800" cy="582350"/>
            </a:xfrm>
          </p:grpSpPr>
          <p:sp>
            <p:nvSpPr>
              <p:cNvPr id="810" name="Google Shape;810;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27"/>
            <p:cNvGrpSpPr/>
            <p:nvPr/>
          </p:nvGrpSpPr>
          <p:grpSpPr>
            <a:xfrm rot="10800000">
              <a:off x="577738" y="1153138"/>
              <a:ext cx="292025" cy="292575"/>
              <a:chOff x="7353050" y="316275"/>
              <a:chExt cx="292025" cy="292575"/>
            </a:xfrm>
          </p:grpSpPr>
          <p:sp>
            <p:nvSpPr>
              <p:cNvPr id="817" name="Google Shape;817;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27"/>
            <p:cNvGrpSpPr/>
            <p:nvPr/>
          </p:nvGrpSpPr>
          <p:grpSpPr>
            <a:xfrm rot="10800000">
              <a:off x="636238" y="1778838"/>
              <a:ext cx="175000" cy="175000"/>
              <a:chOff x="8792300" y="321275"/>
              <a:chExt cx="175000" cy="175000"/>
            </a:xfrm>
          </p:grpSpPr>
          <p:sp>
            <p:nvSpPr>
              <p:cNvPr id="822" name="Google Shape;822;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7"/>
            <p:cNvGrpSpPr/>
            <p:nvPr/>
          </p:nvGrpSpPr>
          <p:grpSpPr>
            <a:xfrm>
              <a:off x="432850" y="2003163"/>
              <a:ext cx="175013" cy="27000"/>
              <a:chOff x="5662375" y="212375"/>
              <a:chExt cx="175013" cy="27000"/>
            </a:xfrm>
          </p:grpSpPr>
          <p:sp>
            <p:nvSpPr>
              <p:cNvPr id="827" name="Google Shape;827;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27"/>
            <p:cNvGrpSpPr/>
            <p:nvPr/>
          </p:nvGrpSpPr>
          <p:grpSpPr>
            <a:xfrm>
              <a:off x="788100" y="208488"/>
              <a:ext cx="175013" cy="27000"/>
              <a:chOff x="5662375" y="212375"/>
              <a:chExt cx="175013" cy="27000"/>
            </a:xfrm>
          </p:grpSpPr>
          <p:sp>
            <p:nvSpPr>
              <p:cNvPr id="831" name="Google Shape;831;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27"/>
            <p:cNvGrpSpPr/>
            <p:nvPr/>
          </p:nvGrpSpPr>
          <p:grpSpPr>
            <a:xfrm>
              <a:off x="8129350" y="4988725"/>
              <a:ext cx="175013" cy="27000"/>
              <a:chOff x="5662375" y="212375"/>
              <a:chExt cx="175013" cy="27000"/>
            </a:xfrm>
          </p:grpSpPr>
          <p:sp>
            <p:nvSpPr>
              <p:cNvPr id="835" name="Google Shape;835;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7"/>
            <p:cNvGrpSpPr/>
            <p:nvPr/>
          </p:nvGrpSpPr>
          <p:grpSpPr>
            <a:xfrm>
              <a:off x="8497550" y="3429425"/>
              <a:ext cx="175013" cy="27000"/>
              <a:chOff x="5662375" y="212375"/>
              <a:chExt cx="175013" cy="27000"/>
            </a:xfrm>
          </p:grpSpPr>
          <p:sp>
            <p:nvSpPr>
              <p:cNvPr id="839" name="Google Shape;839;p2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2" name="Google Shape;842;p27"/>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843" name="Google Shape;843;p27"/>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844" name="Google Shape;844;p27"/>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Barlow Semi Condensed"/>
                <a:ea typeface="Barlow Semi Condensed"/>
                <a:cs typeface="Barlow Semi Condensed"/>
                <a:sym typeface="Barlow Semi Condensed"/>
              </a:defRPr>
            </a:lvl1pPr>
            <a:lvl2pPr lvl="1">
              <a:buNone/>
              <a:defRPr sz="1300">
                <a:latin typeface="Barlow Semi Condensed"/>
                <a:ea typeface="Barlow Semi Condensed"/>
                <a:cs typeface="Barlow Semi Condensed"/>
                <a:sym typeface="Barlow Semi Condensed"/>
              </a:defRPr>
            </a:lvl2pPr>
            <a:lvl3pPr lvl="2">
              <a:buNone/>
              <a:defRPr sz="1300">
                <a:latin typeface="Barlow Semi Condensed"/>
                <a:ea typeface="Barlow Semi Condensed"/>
                <a:cs typeface="Barlow Semi Condensed"/>
                <a:sym typeface="Barlow Semi Condensed"/>
              </a:defRPr>
            </a:lvl3pPr>
            <a:lvl4pPr lvl="3">
              <a:buNone/>
              <a:defRPr sz="1300">
                <a:latin typeface="Barlow Semi Condensed"/>
                <a:ea typeface="Barlow Semi Condensed"/>
                <a:cs typeface="Barlow Semi Condensed"/>
                <a:sym typeface="Barlow Semi Condensed"/>
              </a:defRPr>
            </a:lvl4pPr>
            <a:lvl5pPr lvl="4">
              <a:buNone/>
              <a:defRPr sz="1300">
                <a:latin typeface="Barlow Semi Condensed"/>
                <a:ea typeface="Barlow Semi Condensed"/>
                <a:cs typeface="Barlow Semi Condensed"/>
                <a:sym typeface="Barlow Semi Condensed"/>
              </a:defRPr>
            </a:lvl5pPr>
            <a:lvl6pPr lvl="5">
              <a:buNone/>
              <a:defRPr sz="1300">
                <a:latin typeface="Barlow Semi Condensed"/>
                <a:ea typeface="Barlow Semi Condensed"/>
                <a:cs typeface="Barlow Semi Condensed"/>
                <a:sym typeface="Barlow Semi Condensed"/>
              </a:defRPr>
            </a:lvl6pPr>
            <a:lvl7pPr lvl="6">
              <a:buNone/>
              <a:defRPr sz="1300">
                <a:latin typeface="Barlow Semi Condensed"/>
                <a:ea typeface="Barlow Semi Condensed"/>
                <a:cs typeface="Barlow Semi Condensed"/>
                <a:sym typeface="Barlow Semi Condensed"/>
              </a:defRPr>
            </a:lvl7pPr>
            <a:lvl8pPr lvl="7">
              <a:buNone/>
              <a:defRPr sz="1300">
                <a:latin typeface="Barlow Semi Condensed"/>
                <a:ea typeface="Barlow Semi Condensed"/>
                <a:cs typeface="Barlow Semi Condensed"/>
                <a:sym typeface="Barlow Semi Condensed"/>
              </a:defRPr>
            </a:lvl8pPr>
            <a:lvl9pPr lvl="8">
              <a:buNone/>
              <a:defRPr sz="1300">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6.png"/><Relationship Id="rId9"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28"/>
          <p:cNvPicPr preferRelativeResize="0"/>
          <p:nvPr/>
        </p:nvPicPr>
        <p:blipFill>
          <a:blip r:embed="rId3">
            <a:alphaModFix amt="13000"/>
          </a:blip>
          <a:stretch>
            <a:fillRect/>
          </a:stretch>
        </p:blipFill>
        <p:spPr>
          <a:xfrm>
            <a:off x="0" y="-7874"/>
            <a:ext cx="9169445" cy="5143500"/>
          </a:xfrm>
          <a:prstGeom prst="rect">
            <a:avLst/>
          </a:prstGeom>
          <a:noFill/>
          <a:ln>
            <a:noFill/>
          </a:ln>
        </p:spPr>
      </p:pic>
      <p:sp>
        <p:nvSpPr>
          <p:cNvPr id="854" name="Google Shape;854;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990"/>
              <a:buNone/>
            </a:pPr>
            <a:r>
              <a:rPr lang="en" sz="4280"/>
              <a:t>Machine Learning Modelling to Predict the Efficacy of Cancer Treatment Drugs</a:t>
            </a:r>
            <a:endParaRPr sz="4280"/>
          </a:p>
        </p:txBody>
      </p:sp>
      <p:sp>
        <p:nvSpPr>
          <p:cNvPr id="855" name="Google Shape;855;p28"/>
          <p:cNvSpPr txBox="1"/>
          <p:nvPr>
            <p:ph idx="1" type="subTitle"/>
          </p:nvPr>
        </p:nvSpPr>
        <p:spPr>
          <a:xfrm>
            <a:off x="311700" y="3108825"/>
            <a:ext cx="8520600" cy="4683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000">
                <a:latin typeface="Barlow Semi Condensed"/>
                <a:ea typeface="Barlow Semi Condensed"/>
                <a:cs typeface="Barlow Semi Condensed"/>
                <a:sym typeface="Barlow Semi Condensed"/>
              </a:rPr>
              <a:t>Edicon Chan, Leon Edmiidz, Jacob Hambly, Zach Ribau</a:t>
            </a:r>
            <a:endParaRPr sz="2000">
              <a:latin typeface="Barlow Semi Condensed"/>
              <a:ea typeface="Barlow Semi Condensed"/>
              <a:cs typeface="Barlow Semi Condensed"/>
              <a:sym typeface="Barlow Semi Condensed"/>
            </a:endParaRPr>
          </a:p>
        </p:txBody>
      </p:sp>
      <p:sp>
        <p:nvSpPr>
          <p:cNvPr id="856" name="Google Shape;856;p28"/>
          <p:cNvSpPr txBox="1"/>
          <p:nvPr/>
        </p:nvSpPr>
        <p:spPr>
          <a:xfrm>
            <a:off x="2443500" y="3663675"/>
            <a:ext cx="4257000" cy="5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Barlow Semi Condensed"/>
                <a:ea typeface="Barlow Semi Condensed"/>
                <a:cs typeface="Barlow Semi Condensed"/>
                <a:sym typeface="Barlow Semi Condensed"/>
              </a:rPr>
              <a:t>University of Guelph - ANSC*6100</a:t>
            </a:r>
            <a:endParaRPr sz="20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2000">
              <a:solidFill>
                <a:schemeClr val="dk2"/>
              </a:solidFill>
              <a:latin typeface="Barlow Semi Condensed"/>
              <a:ea typeface="Barlow Semi Condensed"/>
              <a:cs typeface="Barlow Semi Condensed"/>
              <a:sym typeface="Barlow Semi Condensed"/>
            </a:endParaRPr>
          </a:p>
        </p:txBody>
      </p:sp>
      <p:sp>
        <p:nvSpPr>
          <p:cNvPr id="857" name="Google Shape;857;p28"/>
          <p:cNvSpPr txBox="1"/>
          <p:nvPr/>
        </p:nvSpPr>
        <p:spPr>
          <a:xfrm>
            <a:off x="2443500" y="4155325"/>
            <a:ext cx="4257000" cy="5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Barlow Semi Condensed"/>
                <a:ea typeface="Barlow Semi Condensed"/>
                <a:cs typeface="Barlow Semi Condensed"/>
                <a:sym typeface="Barlow Semi Condensed"/>
              </a:rPr>
              <a:t>April 15, 2024</a:t>
            </a:r>
            <a:endParaRPr sz="13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300">
                <a:solidFill>
                  <a:schemeClr val="dk2"/>
                </a:solidFill>
                <a:latin typeface="Barlow Semi Condensed"/>
                <a:ea typeface="Barlow Semi Condensed"/>
                <a:cs typeface="Barlow Semi Condensed"/>
                <a:sym typeface="Barlow Semi Condensed"/>
              </a:rPr>
              <a:t>ANNU 306</a:t>
            </a:r>
            <a:endParaRPr sz="13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300">
              <a:solidFill>
                <a:schemeClr val="dk2"/>
              </a:solidFill>
              <a:latin typeface="Barlow Semi Condensed"/>
              <a:ea typeface="Barlow Semi Condensed"/>
              <a:cs typeface="Barlow Semi Condensed"/>
              <a:sym typeface="Barlow Semi Condensed"/>
            </a:endParaRPr>
          </a:p>
        </p:txBody>
      </p:sp>
      <p:sp>
        <p:nvSpPr>
          <p:cNvPr id="858" name="Google Shape;85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37"/>
          <p:cNvPicPr preferRelativeResize="0"/>
          <p:nvPr/>
        </p:nvPicPr>
        <p:blipFill>
          <a:blip r:embed="rId3">
            <a:alphaModFix/>
          </a:blip>
          <a:stretch>
            <a:fillRect/>
          </a:stretch>
        </p:blipFill>
        <p:spPr>
          <a:xfrm>
            <a:off x="152400" y="1017725"/>
            <a:ext cx="8839200" cy="3473771"/>
          </a:xfrm>
          <a:prstGeom prst="rect">
            <a:avLst/>
          </a:prstGeom>
          <a:noFill/>
          <a:ln>
            <a:noFill/>
          </a:ln>
        </p:spPr>
      </p:pic>
      <p:sp>
        <p:nvSpPr>
          <p:cNvPr id="944" name="Google Shape;944;p37"/>
          <p:cNvSpPr txBox="1"/>
          <p:nvPr/>
        </p:nvSpPr>
        <p:spPr>
          <a:xfrm>
            <a:off x="176250" y="4440500"/>
            <a:ext cx="8791500" cy="383100"/>
          </a:xfrm>
          <a:prstGeom prst="rect">
            <a:avLst/>
          </a:prstGeom>
          <a:noFill/>
          <a:ln>
            <a:noFill/>
          </a:ln>
        </p:spPr>
        <p:txBody>
          <a:bodyPr anchorCtr="0" anchor="t" bIns="91425" lIns="91425" spcFirstLastPara="1" rIns="91425" wrap="square" tIns="91425">
            <a:spAutoFit/>
          </a:bodyPr>
          <a:lstStyle/>
          <a:p>
            <a:pPr indent="-12700" lvl="0" marL="355600" rtl="0" algn="l">
              <a:lnSpc>
                <a:spcPct val="115000"/>
              </a:lnSpc>
              <a:spcBef>
                <a:spcPts val="1200"/>
              </a:spcBef>
              <a:spcAft>
                <a:spcPts val="1200"/>
              </a:spcAft>
              <a:buNone/>
            </a:pPr>
            <a:r>
              <a:rPr lang="en" sz="600">
                <a:solidFill>
                  <a:schemeClr val="dk1"/>
                </a:solidFill>
              </a:rPr>
              <a:t>Libretexts. (n.d.). </a:t>
            </a:r>
            <a:r>
              <a:rPr i="1" lang="en" sz="600">
                <a:solidFill>
                  <a:schemeClr val="dk1"/>
                </a:solidFill>
              </a:rPr>
              <a:t>5.8: Line notation (smiles and inchi)</a:t>
            </a:r>
            <a:r>
              <a:rPr lang="en" sz="600">
                <a:solidFill>
                  <a:schemeClr val="dk1"/>
                </a:solidFill>
              </a:rPr>
              <a:t>. Chemistry LibreTexts. https://chem.libretexts.org/Courses/Fordham_University/Chem1102%3A_Drug_Discovery_-_From_the_Laboratory_to_the_Clinic/05%3A_Organic_Molecules/5.08%3A_Line_Notation_(SMILES_and_InChI) </a:t>
            </a:r>
            <a:endParaRPr sz="600">
              <a:solidFill>
                <a:schemeClr val="dk1"/>
              </a:solidFill>
            </a:endParaRPr>
          </a:p>
        </p:txBody>
      </p:sp>
      <p:sp>
        <p:nvSpPr>
          <p:cNvPr id="945" name="Google Shape;94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SMILES Example</a:t>
            </a:r>
            <a:endParaRPr/>
          </a:p>
        </p:txBody>
      </p:sp>
      <p:sp>
        <p:nvSpPr>
          <p:cNvPr id="946" name="Google Shape;94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38"/>
          <p:cNvSpPr txBox="1"/>
          <p:nvPr>
            <p:ph type="title"/>
          </p:nvPr>
        </p:nvSpPr>
        <p:spPr>
          <a:xfrm>
            <a:off x="541700" y="445025"/>
            <a:ext cx="8290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Preprocessing</a:t>
            </a:r>
            <a:endParaRPr/>
          </a:p>
        </p:txBody>
      </p:sp>
      <p:sp>
        <p:nvSpPr>
          <p:cNvPr id="952" name="Google Shape;952;p38"/>
          <p:cNvSpPr txBox="1"/>
          <p:nvPr>
            <p:ph idx="4294967295" type="body"/>
          </p:nvPr>
        </p:nvSpPr>
        <p:spPr>
          <a:xfrm>
            <a:off x="541700" y="1152475"/>
            <a:ext cx="8290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Gather data using the ChEMBL python package</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Search for EGFR and filter for IC50</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Canonical SMILES</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Remove:</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Cells with NA</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Duplicate (ChEMBL ID &amp; Canonical SMILES)</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Outliers</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Convert IC50 values to -log10(M)</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2 assay formats (bao_labels)</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Single protein</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Cell based</a:t>
            </a:r>
            <a:endParaRPr>
              <a:latin typeface="Barlow Semi Condensed"/>
              <a:ea typeface="Barlow Semi Condensed"/>
              <a:cs typeface="Barlow Semi Condensed"/>
              <a:sym typeface="Barlow Semi Condensed"/>
            </a:endParaRPr>
          </a:p>
        </p:txBody>
      </p:sp>
      <p:pic>
        <p:nvPicPr>
          <p:cNvPr id="953" name="Google Shape;953;p38"/>
          <p:cNvPicPr preferRelativeResize="0"/>
          <p:nvPr/>
        </p:nvPicPr>
        <p:blipFill>
          <a:blip r:embed="rId3">
            <a:alphaModFix/>
          </a:blip>
          <a:stretch>
            <a:fillRect/>
          </a:stretch>
        </p:blipFill>
        <p:spPr>
          <a:xfrm>
            <a:off x="5914813" y="1504325"/>
            <a:ext cx="2031006" cy="633975"/>
          </a:xfrm>
          <a:prstGeom prst="rect">
            <a:avLst/>
          </a:prstGeom>
          <a:noFill/>
          <a:ln>
            <a:noFill/>
          </a:ln>
        </p:spPr>
      </p:pic>
      <p:pic>
        <p:nvPicPr>
          <p:cNvPr id="954" name="Google Shape;954;p38"/>
          <p:cNvPicPr preferRelativeResize="0"/>
          <p:nvPr/>
        </p:nvPicPr>
        <p:blipFill>
          <a:blip r:embed="rId4">
            <a:alphaModFix/>
          </a:blip>
          <a:stretch>
            <a:fillRect/>
          </a:stretch>
        </p:blipFill>
        <p:spPr>
          <a:xfrm>
            <a:off x="5924956" y="2922700"/>
            <a:ext cx="2010707" cy="633975"/>
          </a:xfrm>
          <a:prstGeom prst="rect">
            <a:avLst/>
          </a:prstGeom>
          <a:noFill/>
          <a:ln>
            <a:noFill/>
          </a:ln>
        </p:spPr>
      </p:pic>
      <p:sp>
        <p:nvSpPr>
          <p:cNvPr id="955" name="Google Shape;955;p38"/>
          <p:cNvSpPr txBox="1"/>
          <p:nvPr/>
        </p:nvSpPr>
        <p:spPr>
          <a:xfrm>
            <a:off x="6505622" y="2381700"/>
            <a:ext cx="7140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Butene</a:t>
            </a:r>
            <a:endParaRPr sz="1000">
              <a:solidFill>
                <a:schemeClr val="dk1"/>
              </a:solidFill>
            </a:endParaRPr>
          </a:p>
        </p:txBody>
      </p:sp>
      <p:sp>
        <p:nvSpPr>
          <p:cNvPr id="956" name="Google Shape;956;p3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Feature Engineering</a:t>
            </a:r>
            <a:endParaRPr/>
          </a:p>
        </p:txBody>
      </p:sp>
      <p:sp>
        <p:nvSpPr>
          <p:cNvPr id="962" name="Google Shape;962;p39"/>
          <p:cNvSpPr txBox="1"/>
          <p:nvPr>
            <p:ph idx="4294967295" type="body"/>
          </p:nvPr>
        </p:nvSpPr>
        <p:spPr>
          <a:xfrm>
            <a:off x="311700" y="1152475"/>
            <a:ext cx="5146500" cy="3416400"/>
          </a:xfrm>
          <a:prstGeom prst="rect">
            <a:avLst/>
          </a:prstGeom>
        </p:spPr>
        <p:txBody>
          <a:bodyPr anchorCtr="0" anchor="t" bIns="91425" lIns="91425" spcFirstLastPara="1" rIns="91425" wrap="square" tIns="91425">
            <a:normAutofit/>
          </a:bodyPr>
          <a:lstStyle/>
          <a:p>
            <a:pPr indent="-342900" lvl="0" marL="457200" rtl="0" algn="l">
              <a:lnSpc>
                <a:spcPct val="110000"/>
              </a:lnSpc>
              <a:spcBef>
                <a:spcPts val="1500"/>
              </a:spcBef>
              <a:spcAft>
                <a:spcPts val="0"/>
              </a:spcAft>
              <a:buSzPts val="1800"/>
              <a:buFont typeface="Barlow Semi Condensed"/>
              <a:buChar char="●"/>
            </a:pPr>
            <a:r>
              <a:rPr lang="en">
                <a:latin typeface="Barlow Semi Condensed"/>
                <a:ea typeface="Barlow Semi Condensed"/>
                <a:cs typeface="Barlow Semi Condensed"/>
                <a:sym typeface="Barlow Semi Condensed"/>
              </a:rPr>
              <a:t>RDKit: Open-source cheminformatics software library</a:t>
            </a:r>
            <a:endParaRPr>
              <a:latin typeface="Barlow Semi Condensed"/>
              <a:ea typeface="Barlow Semi Condensed"/>
              <a:cs typeface="Barlow Semi Condensed"/>
              <a:sym typeface="Barlow Semi Condensed"/>
            </a:endParaRPr>
          </a:p>
          <a:p>
            <a:pPr indent="-342900" lvl="0" marL="457200" rtl="0" algn="l">
              <a:lnSpc>
                <a:spcPct val="110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Canonical SMILES (2D)</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Molecular Descriptors (0D)</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Molecular weight, valence electrons, halogens, functional groups, etc.</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Continuous values</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Morgan Fingerprints (1D)</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Functional groups, substituents, etc.</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Binary (present or not)</a:t>
            </a:r>
            <a:endParaRPr>
              <a:latin typeface="Barlow Semi Condensed"/>
              <a:ea typeface="Barlow Semi Condensed"/>
              <a:cs typeface="Barlow Semi Condensed"/>
              <a:sym typeface="Barlow Semi Condensed"/>
            </a:endParaRPr>
          </a:p>
        </p:txBody>
      </p:sp>
      <p:pic>
        <p:nvPicPr>
          <p:cNvPr id="963" name="Google Shape;963;p39"/>
          <p:cNvPicPr preferRelativeResize="0"/>
          <p:nvPr/>
        </p:nvPicPr>
        <p:blipFill>
          <a:blip r:embed="rId3">
            <a:alphaModFix/>
          </a:blip>
          <a:stretch>
            <a:fillRect/>
          </a:stretch>
        </p:blipFill>
        <p:spPr>
          <a:xfrm>
            <a:off x="5225200" y="1210025"/>
            <a:ext cx="3531201" cy="2495376"/>
          </a:xfrm>
          <a:prstGeom prst="rect">
            <a:avLst/>
          </a:prstGeom>
          <a:noFill/>
          <a:ln>
            <a:noFill/>
          </a:ln>
        </p:spPr>
      </p:pic>
      <p:sp>
        <p:nvSpPr>
          <p:cNvPr id="964" name="Google Shape;964;p39"/>
          <p:cNvSpPr txBox="1"/>
          <p:nvPr/>
        </p:nvSpPr>
        <p:spPr>
          <a:xfrm>
            <a:off x="5286200" y="3550375"/>
            <a:ext cx="34092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600">
                <a:solidFill>
                  <a:schemeClr val="dk1"/>
                </a:solidFill>
              </a:rPr>
              <a:t>Brunning, A. (2014, January 24). </a:t>
            </a:r>
            <a:r>
              <a:rPr i="1" lang="en" sz="600">
                <a:solidFill>
                  <a:schemeClr val="dk1"/>
                </a:solidFill>
              </a:rPr>
              <a:t>Functional groups in organic compounds</a:t>
            </a:r>
            <a:r>
              <a:rPr lang="en" sz="600">
                <a:solidFill>
                  <a:schemeClr val="dk1"/>
                </a:solidFill>
              </a:rPr>
              <a:t>. Compound Interest. https://www.compoundchem.com/2014/01/24/functional-groups-in-organic-compounds/ </a:t>
            </a:r>
            <a:endParaRPr sz="600">
              <a:solidFill>
                <a:schemeClr val="dk1"/>
              </a:solidFill>
            </a:endParaRPr>
          </a:p>
        </p:txBody>
      </p:sp>
      <p:sp>
        <p:nvSpPr>
          <p:cNvPr id="965" name="Google Shape;965;p3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0"/>
          <p:cNvSpPr txBox="1"/>
          <p:nvPr>
            <p:ph type="title"/>
          </p:nvPr>
        </p:nvSpPr>
        <p:spPr>
          <a:xfrm>
            <a:off x="894250" y="459775"/>
            <a:ext cx="325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Evaluated</a:t>
            </a:r>
            <a:endParaRPr/>
          </a:p>
        </p:txBody>
      </p:sp>
      <p:sp>
        <p:nvSpPr>
          <p:cNvPr id="971" name="Google Shape;971;p40"/>
          <p:cNvSpPr txBox="1"/>
          <p:nvPr>
            <p:ph idx="4294967295" type="body"/>
          </p:nvPr>
        </p:nvSpPr>
        <p:spPr>
          <a:xfrm>
            <a:off x="894250" y="2211900"/>
            <a:ext cx="4771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Non-linear regression algorithms</a:t>
            </a:r>
            <a:endParaRPr/>
          </a:p>
          <a:p>
            <a:pPr indent="-342900" lvl="0" marL="457200" rtl="0" algn="l">
              <a:spcBef>
                <a:spcPts val="1200"/>
              </a:spcBef>
              <a:spcAft>
                <a:spcPts val="0"/>
              </a:spcAft>
              <a:buSzPts val="1800"/>
              <a:buChar char="-"/>
            </a:pPr>
            <a:r>
              <a:rPr lang="en"/>
              <a:t>Random Forest (RF)</a:t>
            </a:r>
            <a:endParaRPr/>
          </a:p>
          <a:p>
            <a:pPr indent="-342900" lvl="0" marL="457200" rtl="0" algn="l">
              <a:spcBef>
                <a:spcPts val="0"/>
              </a:spcBef>
              <a:spcAft>
                <a:spcPts val="0"/>
              </a:spcAft>
              <a:buSzPts val="1800"/>
              <a:buChar char="-"/>
            </a:pPr>
            <a:r>
              <a:rPr lang="en"/>
              <a:t>Support Vector Regression (SVR)</a:t>
            </a:r>
            <a:endParaRPr/>
          </a:p>
          <a:p>
            <a:pPr indent="-342900" lvl="0" marL="457200" rtl="0" algn="l">
              <a:spcBef>
                <a:spcPts val="0"/>
              </a:spcBef>
              <a:spcAft>
                <a:spcPts val="0"/>
              </a:spcAft>
              <a:buSzPts val="1800"/>
              <a:buChar char="-"/>
            </a:pPr>
            <a:r>
              <a:rPr lang="en"/>
              <a:t>AdaBoost Regression (ADA)</a:t>
            </a:r>
            <a:endParaRPr/>
          </a:p>
          <a:p>
            <a:pPr indent="-342900" lvl="0" marL="457200" rtl="0" algn="l">
              <a:spcBef>
                <a:spcPts val="0"/>
              </a:spcBef>
              <a:spcAft>
                <a:spcPts val="0"/>
              </a:spcAft>
              <a:buSzPts val="1800"/>
              <a:buChar char="-"/>
            </a:pPr>
            <a:r>
              <a:rPr lang="en"/>
              <a:t>Multi-layer Perceptron (MLP)</a:t>
            </a:r>
            <a:endParaRPr/>
          </a:p>
          <a:p>
            <a:pPr indent="-342900" lvl="0" marL="457200" rtl="0" algn="l">
              <a:spcBef>
                <a:spcPts val="0"/>
              </a:spcBef>
              <a:spcAft>
                <a:spcPts val="0"/>
              </a:spcAft>
              <a:buSzPts val="1800"/>
              <a:buChar char="-"/>
            </a:pPr>
            <a:r>
              <a:rPr lang="en"/>
              <a:t>K-Nearest Neighbour (KNN)</a:t>
            </a:r>
            <a:endParaRPr/>
          </a:p>
          <a:p>
            <a:pPr indent="-342900" lvl="0" marL="457200" rtl="0" algn="l">
              <a:spcBef>
                <a:spcPts val="0"/>
              </a:spcBef>
              <a:spcAft>
                <a:spcPts val="0"/>
              </a:spcAft>
              <a:buSzPts val="1800"/>
              <a:buChar char="-"/>
            </a:pPr>
            <a:r>
              <a:rPr lang="en"/>
              <a:t>Gradient Boosting Regression (GBR)</a:t>
            </a:r>
            <a:endParaRPr/>
          </a:p>
          <a:p>
            <a:pPr indent="-342900" lvl="0" marL="457200" rtl="0" algn="l">
              <a:spcBef>
                <a:spcPts val="0"/>
              </a:spcBef>
              <a:spcAft>
                <a:spcPts val="0"/>
              </a:spcAft>
              <a:buSzPts val="1800"/>
              <a:buChar char="-"/>
            </a:pPr>
            <a:r>
              <a:rPr lang="en"/>
              <a:t>Decision Trees (DT)</a:t>
            </a:r>
            <a:endParaRPr/>
          </a:p>
        </p:txBody>
      </p:sp>
      <p:pic>
        <p:nvPicPr>
          <p:cNvPr id="972" name="Google Shape;972;p40"/>
          <p:cNvPicPr preferRelativeResize="0"/>
          <p:nvPr/>
        </p:nvPicPr>
        <p:blipFill>
          <a:blip r:embed="rId3">
            <a:alphaModFix/>
          </a:blip>
          <a:stretch>
            <a:fillRect/>
          </a:stretch>
        </p:blipFill>
        <p:spPr>
          <a:xfrm>
            <a:off x="4399975" y="2172850"/>
            <a:ext cx="511200" cy="511200"/>
          </a:xfrm>
          <a:prstGeom prst="rect">
            <a:avLst/>
          </a:prstGeom>
          <a:noFill/>
          <a:ln>
            <a:noFill/>
          </a:ln>
        </p:spPr>
      </p:pic>
      <p:pic>
        <p:nvPicPr>
          <p:cNvPr id="973" name="Google Shape;973;p40"/>
          <p:cNvPicPr preferRelativeResize="0"/>
          <p:nvPr/>
        </p:nvPicPr>
        <p:blipFill>
          <a:blip r:embed="rId4">
            <a:alphaModFix/>
          </a:blip>
          <a:stretch>
            <a:fillRect/>
          </a:stretch>
        </p:blipFill>
        <p:spPr>
          <a:xfrm>
            <a:off x="4282100" y="1228400"/>
            <a:ext cx="703174" cy="703174"/>
          </a:xfrm>
          <a:prstGeom prst="rect">
            <a:avLst/>
          </a:prstGeom>
          <a:noFill/>
          <a:ln>
            <a:noFill/>
          </a:ln>
        </p:spPr>
      </p:pic>
      <p:sp>
        <p:nvSpPr>
          <p:cNvPr id="974" name="Google Shape;974;p40"/>
          <p:cNvSpPr txBox="1"/>
          <p:nvPr/>
        </p:nvSpPr>
        <p:spPr>
          <a:xfrm>
            <a:off x="902100" y="1233950"/>
            <a:ext cx="3375000" cy="7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Linear regression algorithms</a:t>
            </a:r>
            <a:endParaRPr sz="1800">
              <a:solidFill>
                <a:schemeClr val="dk2"/>
              </a:solidFill>
            </a:endParaRPr>
          </a:p>
        </p:txBody>
      </p:sp>
      <p:sp>
        <p:nvSpPr>
          <p:cNvPr id="975" name="Google Shape;975;p4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76" name="Google Shape;976;p40"/>
          <p:cNvGrpSpPr/>
          <p:nvPr/>
        </p:nvGrpSpPr>
        <p:grpSpPr>
          <a:xfrm>
            <a:off x="5467853" y="1032463"/>
            <a:ext cx="2532986" cy="2681430"/>
            <a:chOff x="1744400" y="429725"/>
            <a:chExt cx="4623925" cy="4948200"/>
          </a:xfrm>
        </p:grpSpPr>
        <p:sp>
          <p:nvSpPr>
            <p:cNvPr id="977" name="Google Shape;977;p40"/>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0"/>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0"/>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0"/>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0"/>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0"/>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0"/>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0"/>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0"/>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0"/>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0"/>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0"/>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0"/>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0"/>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0"/>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0"/>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0"/>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0"/>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0"/>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0"/>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0"/>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0"/>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0"/>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0"/>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0"/>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0"/>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0"/>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0"/>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0"/>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0"/>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0"/>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0"/>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0"/>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0"/>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0"/>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0"/>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0"/>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0"/>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0"/>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0"/>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0"/>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0"/>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0"/>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0"/>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0"/>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0"/>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0"/>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0"/>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0"/>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0"/>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0"/>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0"/>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0"/>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0"/>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0"/>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0"/>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0"/>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0"/>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0"/>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0"/>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0"/>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0"/>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0"/>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0"/>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0"/>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0"/>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0"/>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0"/>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0"/>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0"/>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0"/>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0"/>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0"/>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0"/>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0"/>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0"/>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0"/>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0"/>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0"/>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0"/>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0"/>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0"/>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0"/>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0"/>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0"/>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0"/>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0"/>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0"/>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0"/>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0"/>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0"/>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0"/>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0"/>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0"/>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0"/>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0"/>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0"/>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0"/>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0"/>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0"/>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0"/>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0"/>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0"/>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0"/>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0"/>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0"/>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0"/>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0"/>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41"/>
          <p:cNvSpPr txBox="1"/>
          <p:nvPr>
            <p:ph type="title"/>
          </p:nvPr>
        </p:nvSpPr>
        <p:spPr>
          <a:xfrm>
            <a:off x="894250" y="459775"/>
            <a:ext cx="706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Results (cross-validation on different algos)</a:t>
            </a:r>
            <a:endParaRPr/>
          </a:p>
          <a:p>
            <a:pPr indent="0" lvl="0" marL="0" rtl="0" algn="l">
              <a:spcBef>
                <a:spcPts val="0"/>
              </a:spcBef>
              <a:spcAft>
                <a:spcPts val="0"/>
              </a:spcAft>
              <a:buNone/>
            </a:pPr>
            <a:r>
              <a:t/>
            </a:r>
            <a:endParaRPr/>
          </a:p>
        </p:txBody>
      </p:sp>
      <p:sp>
        <p:nvSpPr>
          <p:cNvPr id="1203" name="Google Shape;1203;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04" name="Google Shape;1204;p41"/>
          <p:cNvGraphicFramePr/>
          <p:nvPr/>
        </p:nvGraphicFramePr>
        <p:xfrm>
          <a:off x="1188988" y="1093585"/>
          <a:ext cx="3000000" cy="3000000"/>
        </p:xfrm>
        <a:graphic>
          <a:graphicData uri="http://schemas.openxmlformats.org/drawingml/2006/table">
            <a:tbl>
              <a:tblPr>
                <a:noFill/>
                <a:tableStyleId>{C95FFFAC-5836-4CCD-AEC0-32A39403B8F0}</a:tableStyleId>
              </a:tblPr>
              <a:tblGrid>
                <a:gridCol w="1554025"/>
                <a:gridCol w="1207350"/>
                <a:gridCol w="1207350"/>
                <a:gridCol w="1207350"/>
                <a:gridCol w="1207350"/>
              </a:tblGrid>
              <a:tr h="899500">
                <a:tc>
                  <a:txBody>
                    <a:bodyPr/>
                    <a:lstStyle/>
                    <a:p>
                      <a:pPr indent="0" lvl="0" marL="0" rtl="0" algn="ctr">
                        <a:spcBef>
                          <a:spcPts val="0"/>
                        </a:spcBef>
                        <a:spcAft>
                          <a:spcPts val="0"/>
                        </a:spcAft>
                        <a:buNone/>
                      </a:pPr>
                      <a:r>
                        <a:t/>
                      </a:r>
                      <a:endParaRPr b="1" sz="1500">
                        <a:solidFill>
                          <a:srgbClr val="494949"/>
                        </a:solidFill>
                      </a:endParaRPr>
                    </a:p>
                    <a:p>
                      <a:pPr indent="0" lvl="0" marL="0" rtl="0" algn="ctr">
                        <a:spcBef>
                          <a:spcPts val="0"/>
                        </a:spcBef>
                        <a:spcAft>
                          <a:spcPts val="0"/>
                        </a:spcAft>
                        <a:buNone/>
                      </a:pPr>
                      <a:r>
                        <a:rPr b="1" lang="en" sz="1500">
                          <a:solidFill>
                            <a:srgbClr val="494949"/>
                          </a:solidFill>
                        </a:rPr>
                        <a:t>Regression Model</a:t>
                      </a:r>
                      <a:endParaRPr b="1" sz="1500">
                        <a:solidFill>
                          <a:srgbClr val="494949"/>
                        </a:solidFill>
                      </a:endParaRPr>
                    </a:p>
                    <a:p>
                      <a:pPr indent="0" lvl="0" marL="0" rtl="0" algn="ctr">
                        <a:spcBef>
                          <a:spcPts val="0"/>
                        </a:spcBef>
                        <a:spcAft>
                          <a:spcPts val="0"/>
                        </a:spcAft>
                        <a:buNone/>
                      </a:pPr>
                      <a:r>
                        <a:t/>
                      </a:r>
                      <a:endParaRPr sz="15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 sz="1500">
                          <a:solidFill>
                            <a:srgbClr val="494949"/>
                          </a:solidFill>
                        </a:rPr>
                        <a:t>MAE</a:t>
                      </a:r>
                      <a:endParaRPr b="1" sz="1500">
                        <a:solidFill>
                          <a:srgbClr val="494949"/>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 sz="1500">
                          <a:solidFill>
                            <a:srgbClr val="494949"/>
                          </a:solidFill>
                        </a:rPr>
                        <a:t>MSE</a:t>
                      </a:r>
                      <a:endParaRPr b="1" sz="1500">
                        <a:solidFill>
                          <a:srgbClr val="494949"/>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 sz="1500">
                          <a:solidFill>
                            <a:srgbClr val="494949"/>
                          </a:solidFill>
                        </a:rPr>
                        <a:t>RMSE</a:t>
                      </a:r>
                      <a:endParaRPr b="1" sz="1500">
                        <a:solidFill>
                          <a:srgbClr val="494949"/>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 sz="1500">
                          <a:solidFill>
                            <a:srgbClr val="494949"/>
                          </a:solidFill>
                        </a:rPr>
                        <a:t>R2</a:t>
                      </a:r>
                      <a:endParaRPr b="1" sz="1500">
                        <a:solidFill>
                          <a:srgbClr val="494949"/>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RF</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0.598</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0.651</a:t>
                      </a:r>
                      <a:endParaRPr>
                        <a:solidFill>
                          <a:srgbClr val="494949"/>
                        </a:solidFill>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0.807</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0.684</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3D3D3D"/>
                      </a:solidFill>
                      <a:prstDash val="solid"/>
                      <a:round/>
                      <a:headEnd len="sm" w="sm" type="none"/>
                      <a:tailEnd len="sm" w="sm" type="none"/>
                    </a:lnB>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KNN</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0.609</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0.700</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0.836</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0.660</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r>
              <a:tr h="376350">
                <a:tc>
                  <a:txBody>
                    <a:bodyPr/>
                    <a:lstStyle/>
                    <a:p>
                      <a:pPr indent="0" lvl="0" marL="0" rtl="0" algn="ctr">
                        <a:spcBef>
                          <a:spcPts val="0"/>
                        </a:spcBef>
                        <a:spcAft>
                          <a:spcPts val="0"/>
                        </a:spcAft>
                        <a:buNone/>
                      </a:pPr>
                      <a:r>
                        <a:rPr b="1" lang="en">
                          <a:solidFill>
                            <a:schemeClr val="dk1"/>
                          </a:solidFill>
                        </a:rPr>
                        <a:t>GBR</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0.778</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0.971</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0.985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0.529</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SVR</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0.845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1.204</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1.097</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0.416</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ADA</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0.999</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1.435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1.198</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0.304</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DT</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0.775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1.287</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1.139</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0.375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r>
              <a:tr h="376350">
                <a:tc>
                  <a:txBody>
                    <a:bodyPr/>
                    <a:lstStyle/>
                    <a:p>
                      <a:pPr indent="0" lvl="0" marL="0" rtl="0" algn="ctr">
                        <a:spcBef>
                          <a:spcPts val="0"/>
                        </a:spcBef>
                        <a:spcAft>
                          <a:spcPts val="0"/>
                        </a:spcAft>
                        <a:buNone/>
                      </a:pPr>
                      <a:r>
                        <a:rPr b="1" lang="en">
                          <a:solidFill>
                            <a:schemeClr val="dk1"/>
                          </a:solidFill>
                        </a:rPr>
                        <a:t>MLP</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1.216</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2.064</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1.436</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0.001</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2"/>
          <p:cNvSpPr txBox="1"/>
          <p:nvPr>
            <p:ph type="title"/>
          </p:nvPr>
        </p:nvSpPr>
        <p:spPr>
          <a:xfrm>
            <a:off x="894250" y="459775"/>
            <a:ext cx="706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(cross-validation on different algos)</a:t>
            </a:r>
            <a:endParaRPr/>
          </a:p>
          <a:p>
            <a:pPr indent="0" lvl="0" marL="0" rtl="0" algn="l">
              <a:spcBef>
                <a:spcPts val="0"/>
              </a:spcBef>
              <a:spcAft>
                <a:spcPts val="0"/>
              </a:spcAft>
              <a:buNone/>
            </a:pPr>
            <a:r>
              <a:t/>
            </a:r>
            <a:endParaRPr/>
          </a:p>
        </p:txBody>
      </p:sp>
      <p:sp>
        <p:nvSpPr>
          <p:cNvPr id="1210" name="Google Shape;1210;p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11" name="Google Shape;1211;p42"/>
          <p:cNvGraphicFramePr/>
          <p:nvPr/>
        </p:nvGraphicFramePr>
        <p:xfrm>
          <a:off x="1188988" y="1093585"/>
          <a:ext cx="3000000" cy="3000000"/>
        </p:xfrm>
        <a:graphic>
          <a:graphicData uri="http://schemas.openxmlformats.org/drawingml/2006/table">
            <a:tbl>
              <a:tblPr>
                <a:noFill/>
                <a:tableStyleId>{C95FFFAC-5836-4CCD-AEC0-32A39403B8F0}</a:tableStyleId>
              </a:tblPr>
              <a:tblGrid>
                <a:gridCol w="1554025"/>
                <a:gridCol w="1207350"/>
                <a:gridCol w="1207350"/>
                <a:gridCol w="1207350"/>
                <a:gridCol w="1207350"/>
              </a:tblGrid>
              <a:tr h="899500">
                <a:tc>
                  <a:txBody>
                    <a:bodyPr/>
                    <a:lstStyle/>
                    <a:p>
                      <a:pPr indent="0" lvl="0" marL="0" rtl="0" algn="ctr">
                        <a:spcBef>
                          <a:spcPts val="0"/>
                        </a:spcBef>
                        <a:spcAft>
                          <a:spcPts val="0"/>
                        </a:spcAft>
                        <a:buNone/>
                      </a:pPr>
                      <a:r>
                        <a:t/>
                      </a:r>
                      <a:endParaRPr b="1" sz="1500">
                        <a:solidFill>
                          <a:srgbClr val="494949"/>
                        </a:solidFill>
                      </a:endParaRPr>
                    </a:p>
                    <a:p>
                      <a:pPr indent="0" lvl="0" marL="0" rtl="0" algn="ctr">
                        <a:spcBef>
                          <a:spcPts val="0"/>
                        </a:spcBef>
                        <a:spcAft>
                          <a:spcPts val="0"/>
                        </a:spcAft>
                        <a:buNone/>
                      </a:pPr>
                      <a:r>
                        <a:rPr b="1" lang="en" sz="1500">
                          <a:solidFill>
                            <a:srgbClr val="494949"/>
                          </a:solidFill>
                        </a:rPr>
                        <a:t>Regression Model</a:t>
                      </a:r>
                      <a:endParaRPr b="1" sz="1500">
                        <a:solidFill>
                          <a:srgbClr val="494949"/>
                        </a:solidFill>
                      </a:endParaRPr>
                    </a:p>
                    <a:p>
                      <a:pPr indent="0" lvl="0" marL="0" rtl="0" algn="ctr">
                        <a:spcBef>
                          <a:spcPts val="0"/>
                        </a:spcBef>
                        <a:spcAft>
                          <a:spcPts val="0"/>
                        </a:spcAft>
                        <a:buNone/>
                      </a:pPr>
                      <a:r>
                        <a:t/>
                      </a:r>
                      <a:endParaRPr sz="15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 sz="1500">
                          <a:solidFill>
                            <a:srgbClr val="494949"/>
                          </a:solidFill>
                        </a:rPr>
                        <a:t>MAE</a:t>
                      </a:r>
                      <a:endParaRPr b="1" sz="1500">
                        <a:solidFill>
                          <a:srgbClr val="494949"/>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 sz="1500">
                          <a:solidFill>
                            <a:srgbClr val="494949"/>
                          </a:solidFill>
                        </a:rPr>
                        <a:t>MSE</a:t>
                      </a:r>
                      <a:endParaRPr b="1" sz="1500">
                        <a:solidFill>
                          <a:srgbClr val="494949"/>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 sz="1500">
                          <a:solidFill>
                            <a:srgbClr val="494949"/>
                          </a:solidFill>
                        </a:rPr>
                        <a:t>RMSE</a:t>
                      </a:r>
                      <a:endParaRPr b="1" sz="1500">
                        <a:solidFill>
                          <a:srgbClr val="494949"/>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 sz="1500">
                          <a:solidFill>
                            <a:srgbClr val="494949"/>
                          </a:solidFill>
                        </a:rPr>
                        <a:t>R2</a:t>
                      </a:r>
                      <a:endParaRPr b="1" sz="1500">
                        <a:solidFill>
                          <a:srgbClr val="494949"/>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lt1"/>
                          </a:solidFill>
                        </a:rPr>
                        <a:t>RF</a:t>
                      </a:r>
                      <a:endParaRPr sz="1800">
                        <a:solidFill>
                          <a:schemeClr val="l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rPr>
                        <a:t>0.598</a:t>
                      </a:r>
                      <a:endParaRPr sz="1800">
                        <a:solidFill>
                          <a:schemeClr val="lt1"/>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3D3D3D"/>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rPr>
                        <a:t>0.651</a:t>
                      </a:r>
                      <a:endParaRPr>
                        <a:solidFill>
                          <a:schemeClr val="lt1"/>
                        </a:solidFill>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3D3D3D"/>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rPr>
                        <a:t>0.807</a:t>
                      </a:r>
                      <a:endParaRPr sz="1800">
                        <a:solidFill>
                          <a:schemeClr val="lt1"/>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3D3D3D"/>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lt1"/>
                          </a:solidFill>
                        </a:rPr>
                        <a:t>0.684</a:t>
                      </a:r>
                      <a:endParaRPr sz="1800">
                        <a:solidFill>
                          <a:schemeClr val="lt1"/>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3D3D3D"/>
                      </a:solidFill>
                      <a:prstDash val="solid"/>
                      <a:round/>
                      <a:headEnd len="sm" w="sm" type="none"/>
                      <a:tailEnd len="sm" w="sm" type="none"/>
                    </a:lnB>
                    <a:solidFill>
                      <a:schemeClr val="accent1"/>
                    </a:solidFill>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KNN</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0.609</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0.700</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0.836</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0.660</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r>
              <a:tr h="376350">
                <a:tc>
                  <a:txBody>
                    <a:bodyPr/>
                    <a:lstStyle/>
                    <a:p>
                      <a:pPr indent="0" lvl="0" marL="0" rtl="0" algn="ctr">
                        <a:spcBef>
                          <a:spcPts val="0"/>
                        </a:spcBef>
                        <a:spcAft>
                          <a:spcPts val="0"/>
                        </a:spcAft>
                        <a:buNone/>
                      </a:pPr>
                      <a:r>
                        <a:rPr b="1" lang="en">
                          <a:solidFill>
                            <a:schemeClr val="dk1"/>
                          </a:solidFill>
                        </a:rPr>
                        <a:t>GBR</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0.778</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0.971</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0.985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0.529</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SVR</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0.845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1.204</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1.097</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0.416</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ADA</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0.999</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1.435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1.198</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0.304</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r>
              <a:tr h="3763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DT</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0.775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1.287</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1.139</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0.375</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r>
              <a:tr h="376350">
                <a:tc>
                  <a:txBody>
                    <a:bodyPr/>
                    <a:lstStyle/>
                    <a:p>
                      <a:pPr indent="0" lvl="0" marL="0" rtl="0" algn="ctr">
                        <a:spcBef>
                          <a:spcPts val="0"/>
                        </a:spcBef>
                        <a:spcAft>
                          <a:spcPts val="0"/>
                        </a:spcAft>
                        <a:buNone/>
                      </a:pPr>
                      <a:r>
                        <a:rPr b="1" lang="en">
                          <a:solidFill>
                            <a:schemeClr val="dk1"/>
                          </a:solidFill>
                        </a:rPr>
                        <a:t>MLP</a:t>
                      </a:r>
                      <a:endParaRPr sz="1800">
                        <a:solidFill>
                          <a:srgbClr val="77C6FC"/>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77C6F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1.216</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3D3D3D">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2.064</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3D3D3D">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rPr>
                        <a:t>1.436</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0.001</a:t>
                      </a:r>
                      <a:endParaRPr sz="1800">
                        <a:solidFill>
                          <a:srgbClr val="494949"/>
                        </a:solidFill>
                        <a:latin typeface="Barlow Semi Condensed"/>
                        <a:ea typeface="Barlow Semi Condensed"/>
                        <a:cs typeface="Barlow Semi Condensed"/>
                        <a:sym typeface="Barlow Semi Condensed"/>
                      </a:endParaRPr>
                    </a:p>
                  </a:txBody>
                  <a:tcPr marT="91425" marB="91425" marR="91425" marL="91425" anchor="ctr">
                    <a:lnL cap="flat" cmpd="sng" w="9525">
                      <a:solidFill>
                        <a:srgbClr val="77C6FC">
                          <a:alpha val="0"/>
                        </a:srgbClr>
                      </a:solidFill>
                      <a:prstDash val="solid"/>
                      <a:round/>
                      <a:headEnd len="sm" w="sm" type="none"/>
                      <a:tailEnd len="sm" w="sm" type="none"/>
                    </a:lnL>
                    <a:lnR cap="flat" cmpd="sng" w="9525">
                      <a:solidFill>
                        <a:srgbClr val="77C6FC">
                          <a:alpha val="0"/>
                        </a:srgbClr>
                      </a:solidFill>
                      <a:prstDash val="solid"/>
                      <a:round/>
                      <a:headEnd len="sm" w="sm" type="none"/>
                      <a:tailEnd len="sm" w="sm" type="none"/>
                    </a:lnR>
                    <a:lnT cap="flat" cmpd="sng" w="9525">
                      <a:solidFill>
                        <a:srgbClr val="3D3D3D"/>
                      </a:solidFill>
                      <a:prstDash val="solid"/>
                      <a:round/>
                      <a:headEnd len="sm" w="sm" type="none"/>
                      <a:tailEnd len="sm" w="sm" type="none"/>
                    </a:lnT>
                    <a:lnB cap="flat" cmpd="sng" w="9525">
                      <a:solidFill>
                        <a:srgbClr val="3D3D3D"/>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4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300"/>
              <a:t>‹#›</a:t>
            </a:fld>
            <a:endParaRPr sz="1300"/>
          </a:p>
        </p:txBody>
      </p:sp>
      <p:sp>
        <p:nvSpPr>
          <p:cNvPr id="1217" name="Google Shape;1217;p43"/>
          <p:cNvSpPr/>
          <p:nvPr/>
        </p:nvSpPr>
        <p:spPr>
          <a:xfrm>
            <a:off x="4852825" y="1204825"/>
            <a:ext cx="3653400" cy="3616500"/>
          </a:xfrm>
          <a:prstGeom prst="roundRect">
            <a:avLst>
              <a:gd fmla="val 16667" name="adj"/>
            </a:avLst>
          </a:prstGeom>
          <a:solidFill>
            <a:srgbClr val="77C6F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Pre-tuned Learning Curves (Random Forest)</a:t>
            </a:r>
            <a:endParaRPr/>
          </a:p>
        </p:txBody>
      </p:sp>
      <p:sp>
        <p:nvSpPr>
          <p:cNvPr id="1219" name="Google Shape;1219;p43"/>
          <p:cNvSpPr txBox="1"/>
          <p:nvPr>
            <p:ph idx="4294967295" type="body"/>
          </p:nvPr>
        </p:nvSpPr>
        <p:spPr>
          <a:xfrm>
            <a:off x="7689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Barlow Semi Condensed"/>
              <a:buChar char="-"/>
            </a:pPr>
            <a:r>
              <a:rPr lang="en" sz="2000">
                <a:latin typeface="Barlow Semi Condensed"/>
                <a:ea typeface="Barlow Semi Condensed"/>
                <a:cs typeface="Barlow Semi Condensed"/>
                <a:sym typeface="Barlow Semi Condensed"/>
              </a:rPr>
              <a:t>High Training Score (overfitting)</a:t>
            </a:r>
            <a:endParaRPr sz="2000">
              <a:latin typeface="Barlow Semi Condensed"/>
              <a:ea typeface="Barlow Semi Condensed"/>
              <a:cs typeface="Barlow Semi Condensed"/>
              <a:sym typeface="Barlow Semi Condensed"/>
            </a:endParaRPr>
          </a:p>
          <a:p>
            <a:pPr indent="-355600" lvl="0" marL="457200" rtl="0" algn="l">
              <a:spcBef>
                <a:spcPts val="0"/>
              </a:spcBef>
              <a:spcAft>
                <a:spcPts val="0"/>
              </a:spcAft>
              <a:buSzPts val="2000"/>
              <a:buFont typeface="Barlow Semi Condensed"/>
              <a:buChar char="-"/>
            </a:pPr>
            <a:r>
              <a:rPr lang="en" sz="2000">
                <a:latin typeface="Barlow Semi Condensed"/>
                <a:ea typeface="Barlow Semi Condensed"/>
                <a:cs typeface="Barlow Semi Condensed"/>
                <a:sym typeface="Barlow Semi Condensed"/>
              </a:rPr>
              <a:t>Low CV Score (underfitting)</a:t>
            </a:r>
            <a:endParaRPr sz="2000">
              <a:latin typeface="Barlow Semi Condensed"/>
              <a:ea typeface="Barlow Semi Condensed"/>
              <a:cs typeface="Barlow Semi Condensed"/>
              <a:sym typeface="Barlow Semi Condensed"/>
            </a:endParaRPr>
          </a:p>
        </p:txBody>
      </p:sp>
      <p:sp>
        <p:nvSpPr>
          <p:cNvPr id="1220" name="Google Shape;1220;p43"/>
          <p:cNvSpPr/>
          <p:nvPr/>
        </p:nvSpPr>
        <p:spPr>
          <a:xfrm>
            <a:off x="5062975" y="1381075"/>
            <a:ext cx="3291900" cy="31908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1" name="Google Shape;1221;p43"/>
          <p:cNvPicPr preferRelativeResize="0"/>
          <p:nvPr/>
        </p:nvPicPr>
        <p:blipFill rotWithShape="1">
          <a:blip r:embed="rId3">
            <a:alphaModFix/>
          </a:blip>
          <a:srcRect b="62332" l="51074" r="7589" t="10094"/>
          <a:stretch/>
        </p:blipFill>
        <p:spPr>
          <a:xfrm>
            <a:off x="5280562" y="1555550"/>
            <a:ext cx="2871625" cy="2873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Combatting Overfitting</a:t>
            </a:r>
            <a:endParaRPr sz="2820"/>
          </a:p>
        </p:txBody>
      </p:sp>
      <p:sp>
        <p:nvSpPr>
          <p:cNvPr id="1227" name="Google Shape;1227;p44"/>
          <p:cNvSpPr txBox="1"/>
          <p:nvPr>
            <p:ph idx="1" type="body"/>
          </p:nvPr>
        </p:nvSpPr>
        <p:spPr>
          <a:xfrm>
            <a:off x="427175" y="1267925"/>
            <a:ext cx="7282500" cy="20934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 sz="4599">
                <a:latin typeface="Barlow Semi Condensed"/>
                <a:ea typeface="Barlow Semi Condensed"/>
                <a:cs typeface="Barlow Semi Condensed"/>
                <a:sym typeface="Barlow Semi Condensed"/>
              </a:rPr>
              <a:t>To address potential overfitting indicated from learning curves…</a:t>
            </a:r>
            <a:endParaRPr sz="4599">
              <a:latin typeface="Barlow Semi Condensed"/>
              <a:ea typeface="Barlow Semi Condensed"/>
              <a:cs typeface="Barlow Semi Condensed"/>
              <a:sym typeface="Barlow Semi Condensed"/>
            </a:endParaRPr>
          </a:p>
          <a:p>
            <a:pPr indent="-345425" lvl="0" marL="457200" rtl="0" algn="l">
              <a:spcBef>
                <a:spcPts val="1200"/>
              </a:spcBef>
              <a:spcAft>
                <a:spcPts val="0"/>
              </a:spcAft>
              <a:buSzPct val="100000"/>
              <a:buAutoNum type="arabicParenR"/>
            </a:pPr>
            <a:r>
              <a:rPr lang="en" sz="4599">
                <a:latin typeface="Barlow Semi Condensed"/>
                <a:ea typeface="Barlow Semi Condensed"/>
                <a:cs typeface="Barlow Semi Condensed"/>
                <a:sym typeface="Barlow Semi Condensed"/>
              </a:rPr>
              <a:t>Reduce feature space - </a:t>
            </a:r>
            <a:r>
              <a:rPr b="1" lang="en" sz="4599">
                <a:latin typeface="Barlow Semi Condensed"/>
                <a:ea typeface="Barlow Semi Condensed"/>
                <a:cs typeface="Barlow Semi Condensed"/>
                <a:sym typeface="Barlow Semi Condensed"/>
              </a:rPr>
              <a:t>Recursive Feature Elimination (RFE) </a:t>
            </a:r>
            <a:endParaRPr b="1" sz="4599">
              <a:latin typeface="Barlow Semi Condensed"/>
              <a:ea typeface="Barlow Semi Condensed"/>
              <a:cs typeface="Barlow Semi Condensed"/>
              <a:sym typeface="Barlow Semi Condensed"/>
            </a:endParaRPr>
          </a:p>
          <a:p>
            <a:pPr indent="-345425" lvl="0" marL="457200" rtl="0" algn="l">
              <a:spcBef>
                <a:spcPts val="1200"/>
              </a:spcBef>
              <a:spcAft>
                <a:spcPts val="0"/>
              </a:spcAft>
              <a:buSzPct val="100000"/>
              <a:buAutoNum type="arabicParenR"/>
            </a:pPr>
            <a:r>
              <a:rPr lang="en" sz="4599">
                <a:latin typeface="Barlow Semi Condensed"/>
                <a:ea typeface="Barlow Semi Condensed"/>
                <a:cs typeface="Barlow Semi Condensed"/>
                <a:sym typeface="Barlow Semi Condensed"/>
              </a:rPr>
              <a:t>Restrict model complexity - </a:t>
            </a:r>
            <a:r>
              <a:rPr b="1" lang="en" sz="4599">
                <a:latin typeface="Barlow Semi Condensed"/>
                <a:ea typeface="Barlow Semi Condensed"/>
                <a:cs typeface="Barlow Semi Condensed"/>
                <a:sym typeface="Barlow Semi Condensed"/>
              </a:rPr>
              <a:t>Hyperparameter Tuning</a:t>
            </a:r>
            <a:endParaRPr b="1" sz="4599">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2008">
              <a:latin typeface="Barlow Semi Condensed"/>
              <a:ea typeface="Barlow Semi Condensed"/>
              <a:cs typeface="Barlow Semi Condensed"/>
              <a:sym typeface="Barlow Semi Condensed"/>
            </a:endParaRPr>
          </a:p>
          <a:p>
            <a:pPr indent="0" lvl="0" marL="0" rtl="0" algn="l">
              <a:spcBef>
                <a:spcPts val="1200"/>
              </a:spcBef>
              <a:spcAft>
                <a:spcPts val="0"/>
              </a:spcAft>
              <a:buNone/>
            </a:pPr>
            <a:r>
              <a:t/>
            </a:r>
            <a:endParaRPr sz="2008">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p>
        </p:txBody>
      </p:sp>
      <p:sp>
        <p:nvSpPr>
          <p:cNvPr id="1228" name="Google Shape;122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29" name="Google Shape;1229;p44"/>
          <p:cNvGrpSpPr/>
          <p:nvPr/>
        </p:nvGrpSpPr>
        <p:grpSpPr>
          <a:xfrm>
            <a:off x="5878739" y="2885862"/>
            <a:ext cx="2869961" cy="2387543"/>
            <a:chOff x="845850" y="467825"/>
            <a:chExt cx="5996575" cy="4908600"/>
          </a:xfrm>
        </p:grpSpPr>
        <p:sp>
          <p:nvSpPr>
            <p:cNvPr id="1230" name="Google Shape;1230;p44"/>
            <p:cNvSpPr/>
            <p:nvPr/>
          </p:nvSpPr>
          <p:spPr>
            <a:xfrm>
              <a:off x="845850" y="467825"/>
              <a:ext cx="5996575" cy="4814800"/>
            </a:xfrm>
            <a:custGeom>
              <a:rect b="b" l="l" r="r" t="t"/>
              <a:pathLst>
                <a:path extrusionOk="0" h="192592" w="239863">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1128725" y="467950"/>
              <a:ext cx="5369750" cy="4814475"/>
            </a:xfrm>
            <a:custGeom>
              <a:rect b="b" l="l" r="r" t="t"/>
              <a:pathLst>
                <a:path extrusionOk="0" h="192579" w="21479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1895375" y="1994800"/>
              <a:ext cx="3780200" cy="1720575"/>
            </a:xfrm>
            <a:custGeom>
              <a:rect b="b" l="l" r="r" t="t"/>
              <a:pathLst>
                <a:path extrusionOk="0" h="68823" w="151208">
                  <a:moveTo>
                    <a:pt x="0" y="1"/>
                  </a:moveTo>
                  <a:lnTo>
                    <a:pt x="0" y="68822"/>
                  </a:lnTo>
                  <a:lnTo>
                    <a:pt x="151208" y="68822"/>
                  </a:lnTo>
                  <a:lnTo>
                    <a:pt x="151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2015100" y="3464625"/>
              <a:ext cx="3521450" cy="6450"/>
            </a:xfrm>
            <a:custGeom>
              <a:rect b="b" l="l" r="r" t="t"/>
              <a:pathLst>
                <a:path extrusionOk="0" h="258" w="140858">
                  <a:moveTo>
                    <a:pt x="1" y="0"/>
                  </a:moveTo>
                  <a:lnTo>
                    <a:pt x="1" y="257"/>
                  </a:lnTo>
                  <a:lnTo>
                    <a:pt x="140858" y="257"/>
                  </a:lnTo>
                  <a:lnTo>
                    <a:pt x="140858"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20119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a:off x="2196725" y="3433275"/>
              <a:ext cx="7250" cy="34575"/>
            </a:xfrm>
            <a:custGeom>
              <a:rect b="b" l="l" r="r" t="t"/>
              <a:pathLst>
                <a:path extrusionOk="0" h="1383" w="290">
                  <a:moveTo>
                    <a:pt x="0" y="1"/>
                  </a:moveTo>
                  <a:lnTo>
                    <a:pt x="0"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a:off x="2382350"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a:off x="25680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a:off x="27528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a:off x="29384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p:nvPr/>
          </p:nvSpPr>
          <p:spPr>
            <a:xfrm>
              <a:off x="31233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4"/>
            <p:cNvSpPr/>
            <p:nvPr/>
          </p:nvSpPr>
          <p:spPr>
            <a:xfrm>
              <a:off x="33089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4"/>
            <p:cNvSpPr/>
            <p:nvPr/>
          </p:nvSpPr>
          <p:spPr>
            <a:xfrm>
              <a:off x="34945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4"/>
            <p:cNvSpPr/>
            <p:nvPr/>
          </p:nvSpPr>
          <p:spPr>
            <a:xfrm>
              <a:off x="36794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p:cNvSpPr/>
            <p:nvPr/>
          </p:nvSpPr>
          <p:spPr>
            <a:xfrm>
              <a:off x="38650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4"/>
            <p:cNvSpPr/>
            <p:nvPr/>
          </p:nvSpPr>
          <p:spPr>
            <a:xfrm>
              <a:off x="40498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a:off x="42355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4"/>
            <p:cNvSpPr/>
            <p:nvPr/>
          </p:nvSpPr>
          <p:spPr>
            <a:xfrm>
              <a:off x="44211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4"/>
            <p:cNvSpPr/>
            <p:nvPr/>
          </p:nvSpPr>
          <p:spPr>
            <a:xfrm>
              <a:off x="46059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4"/>
            <p:cNvSpPr/>
            <p:nvPr/>
          </p:nvSpPr>
          <p:spPr>
            <a:xfrm>
              <a:off x="47915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4"/>
            <p:cNvSpPr/>
            <p:nvPr/>
          </p:nvSpPr>
          <p:spPr>
            <a:xfrm>
              <a:off x="49772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4"/>
            <p:cNvSpPr/>
            <p:nvPr/>
          </p:nvSpPr>
          <p:spPr>
            <a:xfrm>
              <a:off x="51620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53476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a:off x="5532525"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4"/>
            <p:cNvSpPr/>
            <p:nvPr/>
          </p:nvSpPr>
          <p:spPr>
            <a:xfrm>
              <a:off x="2011900" y="2086425"/>
              <a:ext cx="6450" cy="1381425"/>
            </a:xfrm>
            <a:custGeom>
              <a:rect b="b" l="l" r="r" t="t"/>
              <a:pathLst>
                <a:path extrusionOk="0" h="55257" w="258">
                  <a:moveTo>
                    <a:pt x="0" y="0"/>
                  </a:moveTo>
                  <a:lnTo>
                    <a:pt x="0" y="55257"/>
                  </a:lnTo>
                  <a:lnTo>
                    <a:pt x="257" y="55257"/>
                  </a:lnTo>
                  <a:lnTo>
                    <a:pt x="257"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4"/>
            <p:cNvSpPr/>
            <p:nvPr/>
          </p:nvSpPr>
          <p:spPr>
            <a:xfrm>
              <a:off x="2015100" y="3464625"/>
              <a:ext cx="87625" cy="6450"/>
            </a:xfrm>
            <a:custGeom>
              <a:rect b="b" l="l" r="r" t="t"/>
              <a:pathLst>
                <a:path extrusionOk="0" h="258" w="3505">
                  <a:moveTo>
                    <a:pt x="1" y="0"/>
                  </a:moveTo>
                  <a:lnTo>
                    <a:pt x="1" y="257"/>
                  </a:lnTo>
                  <a:lnTo>
                    <a:pt x="3505" y="257"/>
                  </a:lnTo>
                  <a:lnTo>
                    <a:pt x="3505"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4"/>
            <p:cNvSpPr/>
            <p:nvPr/>
          </p:nvSpPr>
          <p:spPr>
            <a:xfrm>
              <a:off x="1917875" y="3188175"/>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4"/>
            <p:cNvSpPr/>
            <p:nvPr/>
          </p:nvSpPr>
          <p:spPr>
            <a:xfrm>
              <a:off x="1917875" y="2911725"/>
              <a:ext cx="97250" cy="7275"/>
            </a:xfrm>
            <a:custGeom>
              <a:rect b="b" l="l" r="r" t="t"/>
              <a:pathLst>
                <a:path extrusionOk="0" h="291" w="3890">
                  <a:moveTo>
                    <a:pt x="0" y="1"/>
                  </a:moveTo>
                  <a:lnTo>
                    <a:pt x="0" y="290"/>
                  </a:lnTo>
                  <a:lnTo>
                    <a:pt x="3890" y="290"/>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4"/>
            <p:cNvSpPr/>
            <p:nvPr/>
          </p:nvSpPr>
          <p:spPr>
            <a:xfrm>
              <a:off x="1917875" y="2636100"/>
              <a:ext cx="97250" cy="6450"/>
            </a:xfrm>
            <a:custGeom>
              <a:rect b="b" l="l" r="r" t="t"/>
              <a:pathLst>
                <a:path extrusionOk="0" h="258" w="3890">
                  <a:moveTo>
                    <a:pt x="0" y="0"/>
                  </a:moveTo>
                  <a:lnTo>
                    <a:pt x="0" y="257"/>
                  </a:lnTo>
                  <a:lnTo>
                    <a:pt x="3890" y="257"/>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4"/>
            <p:cNvSpPr/>
            <p:nvPr/>
          </p:nvSpPr>
          <p:spPr>
            <a:xfrm>
              <a:off x="1917875" y="2359650"/>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4"/>
            <p:cNvSpPr/>
            <p:nvPr/>
          </p:nvSpPr>
          <p:spPr>
            <a:xfrm>
              <a:off x="1917875" y="2083200"/>
              <a:ext cx="97250" cy="6450"/>
            </a:xfrm>
            <a:custGeom>
              <a:rect b="b" l="l" r="r" t="t"/>
              <a:pathLst>
                <a:path extrusionOk="0" h="258" w="3890">
                  <a:moveTo>
                    <a:pt x="0" y="1"/>
                  </a:moveTo>
                  <a:lnTo>
                    <a:pt x="0" y="258"/>
                  </a:lnTo>
                  <a:lnTo>
                    <a:pt x="3890" y="258"/>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4"/>
            <p:cNvSpPr/>
            <p:nvPr/>
          </p:nvSpPr>
          <p:spPr>
            <a:xfrm>
              <a:off x="2093050" y="2349650"/>
              <a:ext cx="214600" cy="855725"/>
            </a:xfrm>
            <a:custGeom>
              <a:rect b="b" l="l" r="r" t="t"/>
              <a:pathLst>
                <a:path extrusionOk="0" h="34229" w="8584">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4"/>
            <p:cNvSpPr/>
            <p:nvPr/>
          </p:nvSpPr>
          <p:spPr>
            <a:xfrm>
              <a:off x="2277900" y="2349575"/>
              <a:ext cx="215375" cy="496275"/>
            </a:xfrm>
            <a:custGeom>
              <a:rect b="b" l="l" r="r" t="t"/>
              <a:pathLst>
                <a:path extrusionOk="0" h="19851" w="8615">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2463525" y="2625750"/>
              <a:ext cx="214600" cy="220300"/>
            </a:xfrm>
            <a:custGeom>
              <a:rect b="b" l="l" r="r" t="t"/>
              <a:pathLst>
                <a:path extrusionOk="0" h="8812" w="8584">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2648350" y="2625650"/>
              <a:ext cx="215400" cy="523975"/>
            </a:xfrm>
            <a:custGeom>
              <a:rect b="b" l="l" r="r" t="t"/>
              <a:pathLst>
                <a:path extrusionOk="0" h="20959" w="8616">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2834000" y="2349650"/>
              <a:ext cx="215375" cy="800275"/>
            </a:xfrm>
            <a:custGeom>
              <a:rect b="b" l="l" r="r" t="t"/>
              <a:pathLst>
                <a:path extrusionOk="0" h="32011" w="8615">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3018825" y="2072975"/>
              <a:ext cx="216200" cy="303350"/>
            </a:xfrm>
            <a:custGeom>
              <a:rect b="b" l="l" r="r" t="t"/>
              <a:pathLst>
                <a:path extrusionOk="0" h="12134" w="8648">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3205250" y="2073275"/>
              <a:ext cx="213800" cy="1270100"/>
            </a:xfrm>
            <a:custGeom>
              <a:rect b="b" l="l" r="r" t="t"/>
              <a:pathLst>
                <a:path extrusionOk="0" h="50804" w="8552">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4"/>
            <p:cNvSpPr/>
            <p:nvPr/>
          </p:nvSpPr>
          <p:spPr>
            <a:xfrm>
              <a:off x="3390100" y="3233525"/>
              <a:ext cx="215375" cy="109425"/>
            </a:xfrm>
            <a:custGeom>
              <a:rect b="b" l="l" r="r" t="t"/>
              <a:pathLst>
                <a:path extrusionOk="0" h="4377" w="8615">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4"/>
            <p:cNvSpPr/>
            <p:nvPr/>
          </p:nvSpPr>
          <p:spPr>
            <a:xfrm>
              <a:off x="3575725" y="3205775"/>
              <a:ext cx="214575" cy="54250"/>
            </a:xfrm>
            <a:custGeom>
              <a:rect b="b" l="l" r="r" t="t"/>
              <a:pathLst>
                <a:path extrusionOk="0" h="2170" w="8583">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4"/>
            <p:cNvSpPr/>
            <p:nvPr/>
          </p:nvSpPr>
          <p:spPr>
            <a:xfrm>
              <a:off x="3760550" y="3122975"/>
              <a:ext cx="215400" cy="109875"/>
            </a:xfrm>
            <a:custGeom>
              <a:rect b="b" l="l" r="r" t="t"/>
              <a:pathLst>
                <a:path extrusionOk="0" h="4395" w="8616">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4"/>
            <p:cNvSpPr/>
            <p:nvPr/>
          </p:nvSpPr>
          <p:spPr>
            <a:xfrm>
              <a:off x="3945375" y="3012600"/>
              <a:ext cx="216200" cy="137375"/>
            </a:xfrm>
            <a:custGeom>
              <a:rect b="b" l="l" r="r" t="t"/>
              <a:pathLst>
                <a:path extrusionOk="0" h="5495" w="8648">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4"/>
            <p:cNvSpPr/>
            <p:nvPr/>
          </p:nvSpPr>
          <p:spPr>
            <a:xfrm>
              <a:off x="4131025" y="3012275"/>
              <a:ext cx="215375" cy="82250"/>
            </a:xfrm>
            <a:custGeom>
              <a:rect b="b" l="l" r="r" t="t"/>
              <a:pathLst>
                <a:path extrusionOk="0" h="3290" w="8615">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4"/>
            <p:cNvSpPr/>
            <p:nvPr/>
          </p:nvSpPr>
          <p:spPr>
            <a:xfrm>
              <a:off x="4316650" y="3067625"/>
              <a:ext cx="215400" cy="137450"/>
            </a:xfrm>
            <a:custGeom>
              <a:rect b="b" l="l" r="r" t="t"/>
              <a:pathLst>
                <a:path extrusionOk="0" h="5498" w="8616">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4"/>
            <p:cNvSpPr/>
            <p:nvPr/>
          </p:nvSpPr>
          <p:spPr>
            <a:xfrm>
              <a:off x="4502275" y="2598425"/>
              <a:ext cx="215400" cy="606550"/>
            </a:xfrm>
            <a:custGeom>
              <a:rect b="b" l="l" r="r" t="t"/>
              <a:pathLst>
                <a:path extrusionOk="0" h="24262" w="8616">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4"/>
            <p:cNvSpPr/>
            <p:nvPr/>
          </p:nvSpPr>
          <p:spPr>
            <a:xfrm>
              <a:off x="4687125" y="2515100"/>
              <a:ext cx="215375" cy="109875"/>
            </a:xfrm>
            <a:custGeom>
              <a:rect b="b" l="l" r="r" t="t"/>
              <a:pathLst>
                <a:path extrusionOk="0" h="4395" w="8615">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4"/>
            <p:cNvSpPr/>
            <p:nvPr/>
          </p:nvSpPr>
          <p:spPr>
            <a:xfrm>
              <a:off x="4871950" y="2404650"/>
              <a:ext cx="216200" cy="137450"/>
            </a:xfrm>
            <a:custGeom>
              <a:rect b="b" l="l" r="r" t="t"/>
              <a:pathLst>
                <a:path extrusionOk="0" h="5498" w="8648">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4"/>
            <p:cNvSpPr/>
            <p:nvPr/>
          </p:nvSpPr>
          <p:spPr>
            <a:xfrm>
              <a:off x="5057575" y="2404650"/>
              <a:ext cx="216200" cy="137450"/>
            </a:xfrm>
            <a:custGeom>
              <a:rect b="b" l="l" r="r" t="t"/>
              <a:pathLst>
                <a:path extrusionOk="0" h="5498" w="8648">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4"/>
            <p:cNvSpPr/>
            <p:nvPr/>
          </p:nvSpPr>
          <p:spPr>
            <a:xfrm>
              <a:off x="5243225" y="2515200"/>
              <a:ext cx="215375" cy="137350"/>
            </a:xfrm>
            <a:custGeom>
              <a:rect b="b" l="l" r="r" t="t"/>
              <a:pathLst>
                <a:path extrusionOk="0" h="5494" w="8615">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4"/>
            <p:cNvSpPr/>
            <p:nvPr/>
          </p:nvSpPr>
          <p:spPr>
            <a:xfrm>
              <a:off x="2074575" y="3159250"/>
              <a:ext cx="65925" cy="65100"/>
            </a:xfrm>
            <a:custGeom>
              <a:rect b="b" l="l" r="r" t="t"/>
              <a:pathLst>
                <a:path extrusionOk="0" h="2604" w="2637">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4"/>
            <p:cNvSpPr/>
            <p:nvPr/>
          </p:nvSpPr>
          <p:spPr>
            <a:xfrm>
              <a:off x="2068150" y="3152000"/>
              <a:ext cx="78775" cy="78800"/>
            </a:xfrm>
            <a:custGeom>
              <a:rect b="b" l="l" r="r" t="t"/>
              <a:pathLst>
                <a:path extrusionOk="0" h="3152" w="3151">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4"/>
            <p:cNvSpPr/>
            <p:nvPr/>
          </p:nvSpPr>
          <p:spPr>
            <a:xfrm>
              <a:off x="2260200" y="2329925"/>
              <a:ext cx="65925" cy="65900"/>
            </a:xfrm>
            <a:custGeom>
              <a:rect b="b" l="l" r="r" t="t"/>
              <a:pathLst>
                <a:path extrusionOk="0" h="2636" w="2637">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4"/>
            <p:cNvSpPr/>
            <p:nvPr/>
          </p:nvSpPr>
          <p:spPr>
            <a:xfrm>
              <a:off x="2253775" y="2323475"/>
              <a:ext cx="78775" cy="78800"/>
            </a:xfrm>
            <a:custGeom>
              <a:rect b="b" l="l" r="r" t="t"/>
              <a:pathLst>
                <a:path extrusionOk="0" h="3152" w="3151">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4"/>
            <p:cNvSpPr/>
            <p:nvPr/>
          </p:nvSpPr>
          <p:spPr>
            <a:xfrm>
              <a:off x="2445850" y="2800025"/>
              <a:ext cx="65100" cy="65125"/>
            </a:xfrm>
            <a:custGeom>
              <a:rect b="b" l="l" r="r" t="t"/>
              <a:pathLst>
                <a:path extrusionOk="0" h="2605" w="2604">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4"/>
            <p:cNvSpPr/>
            <p:nvPr/>
          </p:nvSpPr>
          <p:spPr>
            <a:xfrm>
              <a:off x="2438600" y="2792800"/>
              <a:ext cx="78800" cy="78775"/>
            </a:xfrm>
            <a:custGeom>
              <a:rect b="b" l="l" r="r" t="t"/>
              <a:pathLst>
                <a:path extrusionOk="0" h="3151" w="3152">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4"/>
            <p:cNvSpPr/>
            <p:nvPr/>
          </p:nvSpPr>
          <p:spPr>
            <a:xfrm>
              <a:off x="2630675" y="2606350"/>
              <a:ext cx="65925" cy="65925"/>
            </a:xfrm>
            <a:custGeom>
              <a:rect b="b" l="l" r="r" t="t"/>
              <a:pathLst>
                <a:path extrusionOk="0" h="2637" w="2637">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4"/>
            <p:cNvSpPr/>
            <p:nvPr/>
          </p:nvSpPr>
          <p:spPr>
            <a:xfrm>
              <a:off x="2624250" y="2599925"/>
              <a:ext cx="78775" cy="78775"/>
            </a:xfrm>
            <a:custGeom>
              <a:rect b="b" l="l" r="r" t="t"/>
              <a:pathLst>
                <a:path extrusionOk="0" h="3151" w="3151">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4"/>
            <p:cNvSpPr/>
            <p:nvPr/>
          </p:nvSpPr>
          <p:spPr>
            <a:xfrm>
              <a:off x="2816300" y="3103800"/>
              <a:ext cx="65125" cy="65100"/>
            </a:xfrm>
            <a:custGeom>
              <a:rect b="b" l="l" r="r" t="t"/>
              <a:pathLst>
                <a:path extrusionOk="0" h="2604" w="2605">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4"/>
            <p:cNvSpPr/>
            <p:nvPr/>
          </p:nvSpPr>
          <p:spPr>
            <a:xfrm>
              <a:off x="2809875" y="3096550"/>
              <a:ext cx="78775" cy="79600"/>
            </a:xfrm>
            <a:custGeom>
              <a:rect b="b" l="l" r="r" t="t"/>
              <a:pathLst>
                <a:path extrusionOk="0" h="3184" w="3151">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4"/>
            <p:cNvSpPr/>
            <p:nvPr/>
          </p:nvSpPr>
          <p:spPr>
            <a:xfrm>
              <a:off x="3001150" y="2329925"/>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4"/>
            <p:cNvSpPr/>
            <p:nvPr/>
          </p:nvSpPr>
          <p:spPr>
            <a:xfrm>
              <a:off x="2994700" y="2323475"/>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4"/>
            <p:cNvSpPr/>
            <p:nvPr/>
          </p:nvSpPr>
          <p:spPr>
            <a:xfrm>
              <a:off x="3186775" y="2054275"/>
              <a:ext cx="65925" cy="65125"/>
            </a:xfrm>
            <a:custGeom>
              <a:rect b="b" l="l" r="r" t="t"/>
              <a:pathLst>
                <a:path extrusionOk="0" h="2605" w="2637">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4"/>
            <p:cNvSpPr/>
            <p:nvPr/>
          </p:nvSpPr>
          <p:spPr>
            <a:xfrm>
              <a:off x="3180350" y="2047050"/>
              <a:ext cx="78775" cy="78775"/>
            </a:xfrm>
            <a:custGeom>
              <a:rect b="b" l="l" r="r" t="t"/>
              <a:pathLst>
                <a:path extrusionOk="0" h="3151" w="3151">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4"/>
            <p:cNvSpPr/>
            <p:nvPr/>
          </p:nvSpPr>
          <p:spPr>
            <a:xfrm>
              <a:off x="3372400" y="3296650"/>
              <a:ext cx="65125" cy="65925"/>
            </a:xfrm>
            <a:custGeom>
              <a:rect b="b" l="l" r="r" t="t"/>
              <a:pathLst>
                <a:path extrusionOk="0" h="2637" w="2605">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4"/>
            <p:cNvSpPr/>
            <p:nvPr/>
          </p:nvSpPr>
          <p:spPr>
            <a:xfrm>
              <a:off x="3365175" y="3290225"/>
              <a:ext cx="79575" cy="78775"/>
            </a:xfrm>
            <a:custGeom>
              <a:rect b="b" l="l" r="r" t="t"/>
              <a:pathLst>
                <a:path extrusionOk="0" h="3151" w="3183">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4"/>
            <p:cNvSpPr/>
            <p:nvPr/>
          </p:nvSpPr>
          <p:spPr>
            <a:xfrm>
              <a:off x="3557250" y="3213900"/>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4"/>
            <p:cNvSpPr/>
            <p:nvPr/>
          </p:nvSpPr>
          <p:spPr>
            <a:xfrm>
              <a:off x="3550800" y="3207450"/>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4"/>
            <p:cNvSpPr/>
            <p:nvPr/>
          </p:nvSpPr>
          <p:spPr>
            <a:xfrm>
              <a:off x="3742875" y="3186575"/>
              <a:ext cx="65125" cy="65100"/>
            </a:xfrm>
            <a:custGeom>
              <a:rect b="b" l="l" r="r" t="t"/>
              <a:pathLst>
                <a:path extrusionOk="0" h="2604" w="2605">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4"/>
            <p:cNvSpPr/>
            <p:nvPr/>
          </p:nvSpPr>
          <p:spPr>
            <a:xfrm>
              <a:off x="3736450" y="3180150"/>
              <a:ext cx="78775" cy="78775"/>
            </a:xfrm>
            <a:custGeom>
              <a:rect b="b" l="l" r="r" t="t"/>
              <a:pathLst>
                <a:path extrusionOk="0" h="3151" w="3151">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4"/>
            <p:cNvSpPr/>
            <p:nvPr/>
          </p:nvSpPr>
          <p:spPr>
            <a:xfrm>
              <a:off x="3928500" y="3103800"/>
              <a:ext cx="65125" cy="65100"/>
            </a:xfrm>
            <a:custGeom>
              <a:rect b="b" l="l" r="r" t="t"/>
              <a:pathLst>
                <a:path extrusionOk="0" h="2604" w="2605">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4"/>
            <p:cNvSpPr/>
            <p:nvPr/>
          </p:nvSpPr>
          <p:spPr>
            <a:xfrm>
              <a:off x="3921275" y="3096550"/>
              <a:ext cx="78775" cy="79600"/>
            </a:xfrm>
            <a:custGeom>
              <a:rect b="b" l="l" r="r" t="t"/>
              <a:pathLst>
                <a:path extrusionOk="0" h="3184" w="3151">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4"/>
            <p:cNvSpPr/>
            <p:nvPr/>
          </p:nvSpPr>
          <p:spPr>
            <a:xfrm>
              <a:off x="4113350" y="2992900"/>
              <a:ext cx="65900" cy="65925"/>
            </a:xfrm>
            <a:custGeom>
              <a:rect b="b" l="l" r="r" t="t"/>
              <a:pathLst>
                <a:path extrusionOk="0" h="2637" w="2636">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4"/>
            <p:cNvSpPr/>
            <p:nvPr/>
          </p:nvSpPr>
          <p:spPr>
            <a:xfrm>
              <a:off x="4106900" y="2986475"/>
              <a:ext cx="78800" cy="78775"/>
            </a:xfrm>
            <a:custGeom>
              <a:rect b="b" l="l" r="r" t="t"/>
              <a:pathLst>
                <a:path extrusionOk="0" h="3151" w="3152">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a:off x="4298975" y="3048350"/>
              <a:ext cx="65125" cy="65925"/>
            </a:xfrm>
            <a:custGeom>
              <a:rect b="b" l="l" r="r" t="t"/>
              <a:pathLst>
                <a:path extrusionOk="0" h="2637" w="2605">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4"/>
            <p:cNvSpPr/>
            <p:nvPr/>
          </p:nvSpPr>
          <p:spPr>
            <a:xfrm>
              <a:off x="4292550" y="3041925"/>
              <a:ext cx="78775" cy="78775"/>
            </a:xfrm>
            <a:custGeom>
              <a:rect b="b" l="l" r="r" t="t"/>
              <a:pathLst>
                <a:path extrusionOk="0" h="3151" w="3151">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4"/>
            <p:cNvSpPr/>
            <p:nvPr/>
          </p:nvSpPr>
          <p:spPr>
            <a:xfrm>
              <a:off x="4483800" y="3159250"/>
              <a:ext cx="65925" cy="65100"/>
            </a:xfrm>
            <a:custGeom>
              <a:rect b="b" l="l" r="r" t="t"/>
              <a:pathLst>
                <a:path extrusionOk="0" h="2604" w="2637">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4"/>
            <p:cNvSpPr/>
            <p:nvPr/>
          </p:nvSpPr>
          <p:spPr>
            <a:xfrm>
              <a:off x="4477375" y="3152000"/>
              <a:ext cx="78775" cy="78800"/>
            </a:xfrm>
            <a:custGeom>
              <a:rect b="b" l="l" r="r" t="t"/>
              <a:pathLst>
                <a:path extrusionOk="0" h="3152" w="3151">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4"/>
            <p:cNvSpPr/>
            <p:nvPr/>
          </p:nvSpPr>
          <p:spPr>
            <a:xfrm>
              <a:off x="4669450" y="2579025"/>
              <a:ext cx="65900" cy="65125"/>
            </a:xfrm>
            <a:custGeom>
              <a:rect b="b" l="l" r="r" t="t"/>
              <a:pathLst>
                <a:path extrusionOk="0" h="2605" w="2636">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4"/>
            <p:cNvSpPr/>
            <p:nvPr/>
          </p:nvSpPr>
          <p:spPr>
            <a:xfrm>
              <a:off x="4663000" y="2571800"/>
              <a:ext cx="78800" cy="78775"/>
            </a:xfrm>
            <a:custGeom>
              <a:rect b="b" l="l" r="r" t="t"/>
              <a:pathLst>
                <a:path extrusionOk="0" h="3151" w="3152">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4"/>
            <p:cNvSpPr/>
            <p:nvPr/>
          </p:nvSpPr>
          <p:spPr>
            <a:xfrm>
              <a:off x="4855075" y="2496275"/>
              <a:ext cx="65125" cy="65100"/>
            </a:xfrm>
            <a:custGeom>
              <a:rect b="b" l="l" r="r" t="t"/>
              <a:pathLst>
                <a:path extrusionOk="0" h="2604" w="2605">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4"/>
            <p:cNvSpPr/>
            <p:nvPr/>
          </p:nvSpPr>
          <p:spPr>
            <a:xfrm>
              <a:off x="4847850" y="2489025"/>
              <a:ext cx="79575" cy="78775"/>
            </a:xfrm>
            <a:custGeom>
              <a:rect b="b" l="l" r="r" t="t"/>
              <a:pathLst>
                <a:path extrusionOk="0" h="3151" w="3183">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4"/>
            <p:cNvSpPr/>
            <p:nvPr/>
          </p:nvSpPr>
          <p:spPr>
            <a:xfrm>
              <a:off x="5039900" y="2385375"/>
              <a:ext cx="65925" cy="65900"/>
            </a:xfrm>
            <a:custGeom>
              <a:rect b="b" l="l" r="r" t="t"/>
              <a:pathLst>
                <a:path extrusionOk="0" h="2636" w="2637">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5033475" y="2378925"/>
              <a:ext cx="78775" cy="78800"/>
            </a:xfrm>
            <a:custGeom>
              <a:rect b="b" l="l" r="r" t="t"/>
              <a:pathLst>
                <a:path extrusionOk="0" h="3152" w="3151">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5225525" y="2496275"/>
              <a:ext cx="65125" cy="65100"/>
            </a:xfrm>
            <a:custGeom>
              <a:rect b="b" l="l" r="r" t="t"/>
              <a:pathLst>
                <a:path extrusionOk="0" h="2604" w="2605">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5219100" y="2489025"/>
              <a:ext cx="78775" cy="78775"/>
            </a:xfrm>
            <a:custGeom>
              <a:rect b="b" l="l" r="r" t="t"/>
              <a:pathLst>
                <a:path extrusionOk="0" h="3151" w="3151">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5411175" y="2606350"/>
              <a:ext cx="65125" cy="65925"/>
            </a:xfrm>
            <a:custGeom>
              <a:rect b="b" l="l" r="r" t="t"/>
              <a:pathLst>
                <a:path extrusionOk="0" h="2637" w="2605">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5403950" y="2599925"/>
              <a:ext cx="78775" cy="78775"/>
            </a:xfrm>
            <a:custGeom>
              <a:rect b="b" l="l" r="r" t="t"/>
              <a:pathLst>
                <a:path extrusionOk="0" h="3151" w="3151">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4"/>
            <p:cNvSpPr/>
            <p:nvPr/>
          </p:nvSpPr>
          <p:spPr>
            <a:xfrm>
              <a:off x="5747875" y="1384075"/>
              <a:ext cx="105300" cy="3359925"/>
            </a:xfrm>
            <a:custGeom>
              <a:rect b="b" l="l" r="r" t="t"/>
              <a:pathLst>
                <a:path extrusionOk="0" h="134397" w="4212">
                  <a:moveTo>
                    <a:pt x="1" y="0"/>
                  </a:moveTo>
                  <a:lnTo>
                    <a:pt x="1" y="134396"/>
                  </a:lnTo>
                  <a:lnTo>
                    <a:pt x="4212" y="134396"/>
                  </a:lnTo>
                  <a:lnTo>
                    <a:pt x="4212"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4"/>
            <p:cNvSpPr/>
            <p:nvPr/>
          </p:nvSpPr>
          <p:spPr>
            <a:xfrm>
              <a:off x="5747875" y="1797925"/>
              <a:ext cx="105300" cy="856675"/>
            </a:xfrm>
            <a:custGeom>
              <a:rect b="b" l="l" r="r" t="t"/>
              <a:pathLst>
                <a:path extrusionOk="0" h="34267" w="4212">
                  <a:moveTo>
                    <a:pt x="1" y="0"/>
                  </a:moveTo>
                  <a:lnTo>
                    <a:pt x="1" y="34267"/>
                  </a:lnTo>
                  <a:lnTo>
                    <a:pt x="4212" y="34267"/>
                  </a:lnTo>
                  <a:lnTo>
                    <a:pt x="4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1797325" y="1384075"/>
              <a:ext cx="4055850" cy="205750"/>
            </a:xfrm>
            <a:custGeom>
              <a:rect b="b" l="l" r="r" t="t"/>
              <a:pathLst>
                <a:path extrusionOk="0" h="8230" w="162234">
                  <a:moveTo>
                    <a:pt x="1" y="0"/>
                  </a:moveTo>
                  <a:lnTo>
                    <a:pt x="1" y="8229"/>
                  </a:lnTo>
                  <a:lnTo>
                    <a:pt x="162234" y="8229"/>
                  </a:lnTo>
                  <a:lnTo>
                    <a:pt x="1622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1797325" y="1652475"/>
              <a:ext cx="1042325" cy="164750"/>
            </a:xfrm>
            <a:custGeom>
              <a:rect b="b" l="l" r="r" t="t"/>
              <a:pathLst>
                <a:path extrusionOk="0" h="6590" w="41693">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1927525" y="1675775"/>
              <a:ext cx="65900" cy="100475"/>
            </a:xfrm>
            <a:custGeom>
              <a:rect b="b" l="l" r="r" t="t"/>
              <a:pathLst>
                <a:path extrusionOk="0" h="4019" w="2636">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2000650" y="1675775"/>
              <a:ext cx="55475" cy="100475"/>
            </a:xfrm>
            <a:custGeom>
              <a:rect b="b" l="l" r="r" t="t"/>
              <a:pathLst>
                <a:path extrusionOk="0" h="4019" w="2219">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2063325" y="1675775"/>
              <a:ext cx="49050" cy="100475"/>
            </a:xfrm>
            <a:custGeom>
              <a:rect b="b" l="l" r="r" t="t"/>
              <a:pathLst>
                <a:path extrusionOk="0" h="4019" w="1962">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4"/>
            <p:cNvSpPr/>
            <p:nvPr/>
          </p:nvSpPr>
          <p:spPr>
            <a:xfrm>
              <a:off x="2119575" y="1674975"/>
              <a:ext cx="47450" cy="102075"/>
            </a:xfrm>
            <a:custGeom>
              <a:rect b="b" l="l" r="r" t="t"/>
              <a:pathLst>
                <a:path extrusionOk="0" h="4083" w="1898">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a:off x="2176625" y="1675775"/>
              <a:ext cx="49850" cy="100475"/>
            </a:xfrm>
            <a:custGeom>
              <a:rect b="b" l="l" r="r" t="t"/>
              <a:pathLst>
                <a:path extrusionOk="0" h="4019" w="1994">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a:off x="2064125" y="1418625"/>
              <a:ext cx="2607750" cy="116550"/>
            </a:xfrm>
            <a:custGeom>
              <a:rect b="b" l="l" r="r" t="t"/>
              <a:pathLst>
                <a:path extrusionOk="0" h="4662" w="104310">
                  <a:moveTo>
                    <a:pt x="1" y="0"/>
                  </a:moveTo>
                  <a:lnTo>
                    <a:pt x="1" y="4661"/>
                  </a:lnTo>
                  <a:lnTo>
                    <a:pt x="104309" y="4661"/>
                  </a:lnTo>
                  <a:lnTo>
                    <a:pt x="1043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4"/>
            <p:cNvSpPr/>
            <p:nvPr/>
          </p:nvSpPr>
          <p:spPr>
            <a:xfrm>
              <a:off x="2016725"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2202350"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4"/>
            <p:cNvSpPr/>
            <p:nvPr/>
          </p:nvSpPr>
          <p:spPr>
            <a:xfrm>
              <a:off x="2387975" y="3505600"/>
              <a:ext cx="176825" cy="81200"/>
            </a:xfrm>
            <a:custGeom>
              <a:rect b="b" l="l" r="r" t="t"/>
              <a:pathLst>
                <a:path extrusionOk="0" h="3248" w="7073">
                  <a:moveTo>
                    <a:pt x="1" y="1"/>
                  </a:moveTo>
                  <a:lnTo>
                    <a:pt x="1" y="3247"/>
                  </a:lnTo>
                  <a:lnTo>
                    <a:pt x="7073" y="3247"/>
                  </a:lnTo>
                  <a:lnTo>
                    <a:pt x="70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2573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p:nvPr/>
          </p:nvSpPr>
          <p:spPr>
            <a:xfrm>
              <a:off x="2759250"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2944875" y="3505600"/>
              <a:ext cx="176025" cy="81200"/>
            </a:xfrm>
            <a:custGeom>
              <a:rect b="b" l="l" r="r" t="t"/>
              <a:pathLst>
                <a:path extrusionOk="0" h="3248" w="7041">
                  <a:moveTo>
                    <a:pt x="1" y="1"/>
                  </a:moveTo>
                  <a:lnTo>
                    <a:pt x="1" y="3247"/>
                  </a:lnTo>
                  <a:lnTo>
                    <a:pt x="7041" y="3247"/>
                  </a:lnTo>
                  <a:lnTo>
                    <a:pt x="70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3130525"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4"/>
            <p:cNvSpPr/>
            <p:nvPr/>
          </p:nvSpPr>
          <p:spPr>
            <a:xfrm>
              <a:off x="3316150"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4"/>
            <p:cNvSpPr/>
            <p:nvPr/>
          </p:nvSpPr>
          <p:spPr>
            <a:xfrm>
              <a:off x="3501800"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p:nvPr/>
          </p:nvSpPr>
          <p:spPr>
            <a:xfrm>
              <a:off x="3686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4"/>
            <p:cNvSpPr/>
            <p:nvPr/>
          </p:nvSpPr>
          <p:spPr>
            <a:xfrm>
              <a:off x="3872250" y="3505600"/>
              <a:ext cx="176825" cy="81200"/>
            </a:xfrm>
            <a:custGeom>
              <a:rect b="b" l="l" r="r" t="t"/>
              <a:pathLst>
                <a:path extrusionOk="0" h="3248" w="7073">
                  <a:moveTo>
                    <a:pt x="1" y="1"/>
                  </a:moveTo>
                  <a:lnTo>
                    <a:pt x="1"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a:off x="4057900" y="3505600"/>
              <a:ext cx="176800" cy="81200"/>
            </a:xfrm>
            <a:custGeom>
              <a:rect b="b" l="l" r="r" t="t"/>
              <a:pathLst>
                <a:path extrusionOk="0" h="3248" w="7072">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4243525" y="3505600"/>
              <a:ext cx="176825" cy="81200"/>
            </a:xfrm>
            <a:custGeom>
              <a:rect b="b" l="l" r="r" t="t"/>
              <a:pathLst>
                <a:path extrusionOk="0" h="3248" w="7073">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a:off x="4429150" y="3505600"/>
              <a:ext cx="176825" cy="81200"/>
            </a:xfrm>
            <a:custGeom>
              <a:rect b="b" l="l" r="r" t="t"/>
              <a:pathLst>
                <a:path extrusionOk="0" h="3248" w="7073">
                  <a:moveTo>
                    <a:pt x="1" y="1"/>
                  </a:moveTo>
                  <a:lnTo>
                    <a:pt x="1" y="3247"/>
                  </a:lnTo>
                  <a:lnTo>
                    <a:pt x="7073" y="3247"/>
                  </a:lnTo>
                  <a:lnTo>
                    <a:pt x="7073"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a:off x="4614800"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4800425"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p:nvPr/>
          </p:nvSpPr>
          <p:spPr>
            <a:xfrm>
              <a:off x="4986050" y="3505600"/>
              <a:ext cx="176025" cy="81200"/>
            </a:xfrm>
            <a:custGeom>
              <a:rect b="b" l="l" r="r" t="t"/>
              <a:pathLst>
                <a:path extrusionOk="0" h="3248" w="7041">
                  <a:moveTo>
                    <a:pt x="1" y="1"/>
                  </a:moveTo>
                  <a:lnTo>
                    <a:pt x="1" y="3247"/>
                  </a:lnTo>
                  <a:lnTo>
                    <a:pt x="7041" y="3247"/>
                  </a:lnTo>
                  <a:lnTo>
                    <a:pt x="70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4"/>
            <p:cNvSpPr/>
            <p:nvPr/>
          </p:nvSpPr>
          <p:spPr>
            <a:xfrm>
              <a:off x="5171700" y="3505600"/>
              <a:ext cx="176000" cy="81200"/>
            </a:xfrm>
            <a:custGeom>
              <a:rect b="b" l="l" r="r" t="t"/>
              <a:pathLst>
                <a:path extrusionOk="0" h="3248" w="7040">
                  <a:moveTo>
                    <a:pt x="0" y="1"/>
                  </a:moveTo>
                  <a:lnTo>
                    <a:pt x="0"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4"/>
            <p:cNvSpPr/>
            <p:nvPr/>
          </p:nvSpPr>
          <p:spPr>
            <a:xfrm>
              <a:off x="5357325"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1902600" y="1883100"/>
              <a:ext cx="299775" cy="81200"/>
            </a:xfrm>
            <a:custGeom>
              <a:rect b="b" l="l" r="r" t="t"/>
              <a:pathLst>
                <a:path extrusionOk="0" h="3248" w="11991">
                  <a:moveTo>
                    <a:pt x="1" y="1"/>
                  </a:moveTo>
                  <a:lnTo>
                    <a:pt x="1" y="3247"/>
                  </a:lnTo>
                  <a:lnTo>
                    <a:pt x="11990" y="3247"/>
                  </a:lnTo>
                  <a:lnTo>
                    <a:pt x="119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2218425"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2534250"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285005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3166675" y="1883100"/>
              <a:ext cx="300575" cy="81200"/>
            </a:xfrm>
            <a:custGeom>
              <a:rect b="b" l="l" r="r" t="t"/>
              <a:pathLst>
                <a:path extrusionOk="0" h="3248" w="12023">
                  <a:moveTo>
                    <a:pt x="1" y="1"/>
                  </a:moveTo>
                  <a:lnTo>
                    <a:pt x="1" y="3247"/>
                  </a:lnTo>
                  <a:lnTo>
                    <a:pt x="12023" y="3247"/>
                  </a:lnTo>
                  <a:lnTo>
                    <a:pt x="120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4"/>
            <p:cNvSpPr/>
            <p:nvPr/>
          </p:nvSpPr>
          <p:spPr>
            <a:xfrm>
              <a:off x="348250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4"/>
            <p:cNvSpPr/>
            <p:nvPr/>
          </p:nvSpPr>
          <p:spPr>
            <a:xfrm>
              <a:off x="379832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4114950"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443077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474657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5063200" y="1883100"/>
              <a:ext cx="299775" cy="81200"/>
            </a:xfrm>
            <a:custGeom>
              <a:rect b="b" l="l" r="r" t="t"/>
              <a:pathLst>
                <a:path extrusionOk="0" h="3248" w="11991">
                  <a:moveTo>
                    <a:pt x="1" y="1"/>
                  </a:moveTo>
                  <a:lnTo>
                    <a:pt x="1" y="3247"/>
                  </a:lnTo>
                  <a:lnTo>
                    <a:pt x="11991" y="3247"/>
                  </a:lnTo>
                  <a:lnTo>
                    <a:pt x="119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537902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3290450" y="2074375"/>
              <a:ext cx="512725" cy="198500"/>
            </a:xfrm>
            <a:custGeom>
              <a:rect b="b" l="l" r="r" t="t"/>
              <a:pathLst>
                <a:path extrusionOk="0" h="7940" w="20509">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3503400" y="2106500"/>
              <a:ext cx="60300" cy="131025"/>
            </a:xfrm>
            <a:custGeom>
              <a:rect b="b" l="l" r="r" t="t"/>
              <a:pathLst>
                <a:path extrusionOk="0" h="5241" w="2412">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3575725" y="2106500"/>
              <a:ext cx="61100" cy="131025"/>
            </a:xfrm>
            <a:custGeom>
              <a:rect b="b" l="l" r="r" t="t"/>
              <a:pathLst>
                <a:path extrusionOk="0" h="5241" w="2444">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3649650" y="2108125"/>
              <a:ext cx="66725" cy="128600"/>
            </a:xfrm>
            <a:custGeom>
              <a:rect b="b" l="l" r="r" t="t"/>
              <a:pathLst>
                <a:path extrusionOk="0" h="5144" w="2669">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2318075"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2400050"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2483625"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2568800" y="3979725"/>
              <a:ext cx="76375" cy="147100"/>
            </a:xfrm>
            <a:custGeom>
              <a:rect b="b" l="l" r="r" t="t"/>
              <a:pathLst>
                <a:path extrusionOk="0" h="5884" w="3055">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2310025" y="4223225"/>
              <a:ext cx="337550" cy="12875"/>
            </a:xfrm>
            <a:custGeom>
              <a:rect b="b" l="l" r="r" t="t"/>
              <a:pathLst>
                <a:path extrusionOk="0" h="515" w="13502">
                  <a:moveTo>
                    <a:pt x="1" y="1"/>
                  </a:moveTo>
                  <a:lnTo>
                    <a:pt x="1" y="515"/>
                  </a:lnTo>
                  <a:lnTo>
                    <a:pt x="13502" y="515"/>
                  </a:lnTo>
                  <a:lnTo>
                    <a:pt x="13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3584550" y="3979725"/>
              <a:ext cx="69150" cy="148700"/>
            </a:xfrm>
            <a:custGeom>
              <a:rect b="b" l="l" r="r" t="t"/>
              <a:pathLst>
                <a:path extrusionOk="0" h="5948" w="2766">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3666525"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3750100"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3835300" y="3979725"/>
              <a:ext cx="76350" cy="147100"/>
            </a:xfrm>
            <a:custGeom>
              <a:rect b="b" l="l" r="r" t="t"/>
              <a:pathLst>
                <a:path extrusionOk="0" h="5884" w="3054">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3576525" y="4223225"/>
              <a:ext cx="337550" cy="12875"/>
            </a:xfrm>
            <a:custGeom>
              <a:rect b="b" l="l" r="r" t="t"/>
              <a:pathLst>
                <a:path extrusionOk="0" h="515" w="13502">
                  <a:moveTo>
                    <a:pt x="1" y="1"/>
                  </a:moveTo>
                  <a:lnTo>
                    <a:pt x="1" y="515"/>
                  </a:lnTo>
                  <a:lnTo>
                    <a:pt x="13501" y="515"/>
                  </a:lnTo>
                  <a:lnTo>
                    <a:pt x="1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4959550"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5042325" y="3978125"/>
              <a:ext cx="69925" cy="150300"/>
            </a:xfrm>
            <a:custGeom>
              <a:rect b="b" l="l" r="r" t="t"/>
              <a:pathLst>
                <a:path extrusionOk="0" h="6012" w="2797">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5125075" y="3978125"/>
              <a:ext cx="70750" cy="150300"/>
            </a:xfrm>
            <a:custGeom>
              <a:rect b="b" l="l" r="r" t="t"/>
              <a:pathLst>
                <a:path extrusionOk="0" h="6012" w="283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5210275" y="3979725"/>
              <a:ext cx="77175" cy="147100"/>
            </a:xfrm>
            <a:custGeom>
              <a:rect b="b" l="l" r="r" t="t"/>
              <a:pathLst>
                <a:path extrusionOk="0" h="5884" w="3087">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4952300" y="4223225"/>
              <a:ext cx="336750" cy="12875"/>
            </a:xfrm>
            <a:custGeom>
              <a:rect b="b" l="l" r="r" t="t"/>
              <a:pathLst>
                <a:path extrusionOk="0" h="515" w="13470">
                  <a:moveTo>
                    <a:pt x="1" y="1"/>
                  </a:moveTo>
                  <a:lnTo>
                    <a:pt x="1" y="515"/>
                  </a:lnTo>
                  <a:lnTo>
                    <a:pt x="13469" y="515"/>
                  </a:lnTo>
                  <a:lnTo>
                    <a:pt x="13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3124100" y="3854375"/>
              <a:ext cx="13675" cy="703175"/>
            </a:xfrm>
            <a:custGeom>
              <a:rect b="b" l="l" r="r" t="t"/>
              <a:pathLst>
                <a:path extrusionOk="0" h="28127" w="547">
                  <a:moveTo>
                    <a:pt x="0" y="0"/>
                  </a:moveTo>
                  <a:lnTo>
                    <a:pt x="0" y="28127"/>
                  </a:lnTo>
                  <a:lnTo>
                    <a:pt x="547" y="2812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4502275" y="3854375"/>
              <a:ext cx="12900" cy="703175"/>
            </a:xfrm>
            <a:custGeom>
              <a:rect b="b" l="l" r="r" t="t"/>
              <a:pathLst>
                <a:path extrusionOk="0" h="28127" w="516">
                  <a:moveTo>
                    <a:pt x="1" y="0"/>
                  </a:moveTo>
                  <a:lnTo>
                    <a:pt x="1" y="28127"/>
                  </a:lnTo>
                  <a:lnTo>
                    <a:pt x="515" y="28127"/>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2361475" y="3788475"/>
              <a:ext cx="41000" cy="84400"/>
            </a:xfrm>
            <a:custGeom>
              <a:rect b="b" l="l" r="r" t="t"/>
              <a:pathLst>
                <a:path extrusionOk="0" h="3376" w="164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2407275" y="3786875"/>
              <a:ext cx="40200" cy="86800"/>
            </a:xfrm>
            <a:custGeom>
              <a:rect b="b" l="l" r="r" t="t"/>
              <a:pathLst>
                <a:path extrusionOk="0" h="3472" w="1608">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2456300" y="3788475"/>
              <a:ext cx="40200" cy="84400"/>
            </a:xfrm>
            <a:custGeom>
              <a:rect b="b" l="l" r="r" t="t"/>
              <a:pathLst>
                <a:path extrusionOk="0" h="3376" w="1608">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2501300" y="3788475"/>
              <a:ext cx="46625" cy="84400"/>
            </a:xfrm>
            <a:custGeom>
              <a:rect b="b" l="l" r="r" t="t"/>
              <a:pathLst>
                <a:path extrusionOk="0" h="3376" w="1865">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2549500" y="3788475"/>
              <a:ext cx="47450" cy="84400"/>
            </a:xfrm>
            <a:custGeom>
              <a:rect b="b" l="l" r="r" t="t"/>
              <a:pathLst>
                <a:path extrusionOk="0" h="3376" w="1898">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3644025" y="3788475"/>
              <a:ext cx="64325" cy="84400"/>
            </a:xfrm>
            <a:custGeom>
              <a:rect b="b" l="l" r="r" t="t"/>
              <a:pathLst>
                <a:path extrusionOk="0" h="3376" w="2573">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3714750" y="3788475"/>
              <a:ext cx="36175" cy="84400"/>
            </a:xfrm>
            <a:custGeom>
              <a:rect b="b" l="l" r="r" t="t"/>
              <a:pathLst>
                <a:path extrusionOk="0" h="3376" w="1447">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3758950" y="3788475"/>
              <a:ext cx="36175" cy="84400"/>
            </a:xfrm>
            <a:custGeom>
              <a:rect b="b" l="l" r="r" t="t"/>
              <a:pathLst>
                <a:path extrusionOk="0" h="3376" w="1447">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3803150" y="3788475"/>
              <a:ext cx="44225" cy="84400"/>
            </a:xfrm>
            <a:custGeom>
              <a:rect b="b" l="l" r="r" t="t"/>
              <a:pathLst>
                <a:path extrusionOk="0" h="3376" w="1769">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4995700" y="3788475"/>
              <a:ext cx="56275" cy="84400"/>
            </a:xfrm>
            <a:custGeom>
              <a:rect b="b" l="l" r="r" t="t"/>
              <a:pathLst>
                <a:path extrusionOk="0" h="3376" w="2251">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5060000" y="3786875"/>
              <a:ext cx="40200" cy="86800"/>
            </a:xfrm>
            <a:custGeom>
              <a:rect b="b" l="l" r="r" t="t"/>
              <a:pathLst>
                <a:path extrusionOk="0" h="3472" w="1608">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5109025" y="3788475"/>
              <a:ext cx="41800" cy="84400"/>
            </a:xfrm>
            <a:custGeom>
              <a:rect b="b" l="l" r="r" t="t"/>
              <a:pathLst>
                <a:path extrusionOk="0" h="3376" w="1672">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5156425" y="3788475"/>
              <a:ext cx="41000" cy="84400"/>
            </a:xfrm>
            <a:custGeom>
              <a:rect b="b" l="l" r="r" t="t"/>
              <a:pathLst>
                <a:path extrusionOk="0" h="3376" w="164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5203850" y="3788475"/>
              <a:ext cx="41800" cy="84400"/>
            </a:xfrm>
            <a:custGeom>
              <a:rect b="b" l="l" r="r" t="t"/>
              <a:pathLst>
                <a:path extrusionOk="0" h="3376" w="1672">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5501975" y="4781525"/>
              <a:ext cx="384950" cy="152150"/>
            </a:xfrm>
            <a:custGeom>
              <a:rect b="b" l="l" r="r" t="t"/>
              <a:pathLst>
                <a:path extrusionOk="0" h="6086" w="15398">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5530100" y="4563375"/>
              <a:ext cx="360850" cy="175900"/>
            </a:xfrm>
            <a:custGeom>
              <a:rect b="b" l="l" r="r" t="t"/>
              <a:pathLst>
                <a:path extrusionOk="0" h="7036" w="14434">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4"/>
            <p:cNvSpPr/>
            <p:nvPr/>
          </p:nvSpPr>
          <p:spPr>
            <a:xfrm>
              <a:off x="5963250" y="4563150"/>
              <a:ext cx="171200" cy="366975"/>
            </a:xfrm>
            <a:custGeom>
              <a:rect b="b" l="l" r="r" t="t"/>
              <a:pathLst>
                <a:path extrusionOk="0" h="14679" w="6848">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6172200" y="4849250"/>
              <a:ext cx="349575" cy="202350"/>
            </a:xfrm>
            <a:custGeom>
              <a:rect b="b" l="l" r="r" t="t"/>
              <a:pathLst>
                <a:path extrusionOk="0" h="8094" w="13983">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6055675" y="4428950"/>
              <a:ext cx="163950" cy="374500"/>
            </a:xfrm>
            <a:custGeom>
              <a:rect b="b" l="l" r="r" t="t"/>
              <a:pathLst>
                <a:path extrusionOk="0" h="14980" w="6558">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6315225" y="4531000"/>
              <a:ext cx="371300" cy="201600"/>
            </a:xfrm>
            <a:custGeom>
              <a:rect b="b" l="l" r="r" t="t"/>
              <a:pathLst>
                <a:path extrusionOk="0" h="8064" w="14852">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6243725" y="4308400"/>
              <a:ext cx="213775" cy="345150"/>
            </a:xfrm>
            <a:custGeom>
              <a:rect b="b" l="l" r="r" t="t"/>
              <a:pathLst>
                <a:path extrusionOk="0" h="13806" w="8551">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5842700" y="4681450"/>
              <a:ext cx="240325" cy="567025"/>
            </a:xfrm>
            <a:custGeom>
              <a:rect b="b" l="l" r="r" t="t"/>
              <a:pathLst>
                <a:path extrusionOk="0" h="22681" w="9613">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4"/>
            <p:cNvSpPr/>
            <p:nvPr/>
          </p:nvSpPr>
          <p:spPr>
            <a:xfrm>
              <a:off x="6091825" y="4613150"/>
              <a:ext cx="231475" cy="591025"/>
            </a:xfrm>
            <a:custGeom>
              <a:rect b="b" l="l" r="r" t="t"/>
              <a:pathLst>
                <a:path extrusionOk="0" h="23641" w="9259">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4"/>
            <p:cNvSpPr/>
            <p:nvPr/>
          </p:nvSpPr>
          <p:spPr>
            <a:xfrm>
              <a:off x="6132000" y="4990325"/>
              <a:ext cx="118975" cy="73500"/>
            </a:xfrm>
            <a:custGeom>
              <a:rect b="b" l="l" r="r" t="t"/>
              <a:pathLst>
                <a:path extrusionOk="0" h="2940" w="4759">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6144075" y="4717625"/>
              <a:ext cx="67525" cy="129850"/>
            </a:xfrm>
            <a:custGeom>
              <a:rect b="b" l="l" r="r" t="t"/>
              <a:pathLst>
                <a:path extrusionOk="0" h="5194" w="2701">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6261400" y="4661375"/>
              <a:ext cx="142250" cy="70375"/>
            </a:xfrm>
            <a:custGeom>
              <a:rect b="b" l="l" r="r" t="t"/>
              <a:pathLst>
                <a:path extrusionOk="0" h="2815" w="569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4"/>
            <p:cNvSpPr/>
            <p:nvPr/>
          </p:nvSpPr>
          <p:spPr>
            <a:xfrm>
              <a:off x="5983350" y="4849900"/>
              <a:ext cx="59475" cy="189975"/>
            </a:xfrm>
            <a:custGeom>
              <a:rect b="b" l="l" r="r" t="t"/>
              <a:pathLst>
                <a:path extrusionOk="0" h="7599" w="2379">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5822625" y="4838000"/>
              <a:ext cx="117350" cy="67525"/>
            </a:xfrm>
            <a:custGeom>
              <a:rect b="b" l="l" r="r" t="t"/>
              <a:pathLst>
                <a:path extrusionOk="0" h="2701" w="4694">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5951200" y="5157025"/>
              <a:ext cx="268425" cy="212975"/>
            </a:xfrm>
            <a:custGeom>
              <a:rect b="b" l="l" r="r" t="t"/>
              <a:pathLst>
                <a:path extrusionOk="0" h="8519" w="10737">
                  <a:moveTo>
                    <a:pt x="0" y="0"/>
                  </a:moveTo>
                  <a:lnTo>
                    <a:pt x="1608" y="8519"/>
                  </a:lnTo>
                  <a:lnTo>
                    <a:pt x="9129" y="8519"/>
                  </a:lnTo>
                  <a:lnTo>
                    <a:pt x="10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4"/>
            <p:cNvSpPr/>
            <p:nvPr/>
          </p:nvSpPr>
          <p:spPr>
            <a:xfrm>
              <a:off x="5943975" y="5150600"/>
              <a:ext cx="282875" cy="225825"/>
            </a:xfrm>
            <a:custGeom>
              <a:rect b="b" l="l" r="r" t="t"/>
              <a:pathLst>
                <a:path extrusionOk="0" h="9033" w="11315">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4"/>
            <p:cNvSpPr/>
            <p:nvPr/>
          </p:nvSpPr>
          <p:spPr>
            <a:xfrm>
              <a:off x="3847350" y="4310825"/>
              <a:ext cx="341550" cy="994100"/>
            </a:xfrm>
            <a:custGeom>
              <a:rect b="b" l="l" r="r" t="t"/>
              <a:pathLst>
                <a:path extrusionOk="0" h="39764" w="13662">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3840100" y="4304400"/>
              <a:ext cx="356025" cy="1007475"/>
            </a:xfrm>
            <a:custGeom>
              <a:rect b="b" l="l" r="r" t="t"/>
              <a:pathLst>
                <a:path extrusionOk="0" h="40299" w="14241">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3691825" y="5009525"/>
              <a:ext cx="308225" cy="332350"/>
            </a:xfrm>
            <a:custGeom>
              <a:rect b="b" l="l" r="r" t="t"/>
              <a:pathLst>
                <a:path extrusionOk="0" h="13294" w="12329">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3690650" y="5002725"/>
              <a:ext cx="303775" cy="345575"/>
            </a:xfrm>
            <a:custGeom>
              <a:rect b="b" l="l" r="r" t="t"/>
              <a:pathLst>
                <a:path extrusionOk="0" h="13823" w="12151">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4"/>
            <p:cNvSpPr/>
            <p:nvPr/>
          </p:nvSpPr>
          <p:spPr>
            <a:xfrm>
              <a:off x="2765675" y="5136875"/>
              <a:ext cx="160425" cy="71975"/>
            </a:xfrm>
            <a:custGeom>
              <a:rect b="b" l="l" r="r" t="t"/>
              <a:pathLst>
                <a:path extrusionOk="0" h="2879" w="6417">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4"/>
            <p:cNvSpPr/>
            <p:nvPr/>
          </p:nvSpPr>
          <p:spPr>
            <a:xfrm>
              <a:off x="2768900" y="5129700"/>
              <a:ext cx="150300" cy="86025"/>
            </a:xfrm>
            <a:custGeom>
              <a:rect b="b" l="l" r="r" t="t"/>
              <a:pathLst>
                <a:path extrusionOk="0" h="3441" w="6012">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2849250" y="5096175"/>
              <a:ext cx="87625" cy="156775"/>
            </a:xfrm>
            <a:custGeom>
              <a:rect b="b" l="l" r="r" t="t"/>
              <a:pathLst>
                <a:path extrusionOk="0" h="6271" w="3505">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2846050" y="5089525"/>
              <a:ext cx="98050" cy="170375"/>
            </a:xfrm>
            <a:custGeom>
              <a:rect b="b" l="l" r="r" t="t"/>
              <a:pathLst>
                <a:path extrusionOk="0" h="6815" w="3922">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2864525" y="5089350"/>
              <a:ext cx="148700" cy="160125"/>
            </a:xfrm>
            <a:custGeom>
              <a:rect b="b" l="l" r="r" t="t"/>
              <a:pathLst>
                <a:path extrusionOk="0" h="6405" w="5948">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4"/>
            <p:cNvSpPr/>
            <p:nvPr/>
          </p:nvSpPr>
          <p:spPr>
            <a:xfrm>
              <a:off x="2860500" y="5083100"/>
              <a:ext cx="159950" cy="173600"/>
            </a:xfrm>
            <a:custGeom>
              <a:rect b="b" l="l" r="r" t="t"/>
              <a:pathLst>
                <a:path extrusionOk="0" h="6944" w="6398">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4"/>
            <p:cNvSpPr/>
            <p:nvPr/>
          </p:nvSpPr>
          <p:spPr>
            <a:xfrm>
              <a:off x="2874975" y="5075450"/>
              <a:ext cx="1043925" cy="240775"/>
            </a:xfrm>
            <a:custGeom>
              <a:rect b="b" l="l" r="r" t="t"/>
              <a:pathLst>
                <a:path extrusionOk="0" h="9631" w="41757">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2867750" y="5068625"/>
              <a:ext cx="1040700" cy="253975"/>
            </a:xfrm>
            <a:custGeom>
              <a:rect b="b" l="l" r="r" t="t"/>
              <a:pathLst>
                <a:path extrusionOk="0" h="10159" w="41628">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4233075" y="4101575"/>
              <a:ext cx="677475" cy="1267625"/>
            </a:xfrm>
            <a:custGeom>
              <a:rect b="b" l="l" r="r" t="t"/>
              <a:pathLst>
                <a:path extrusionOk="0" h="50705" w="27099">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4226650" y="4094650"/>
              <a:ext cx="690325" cy="1280975"/>
            </a:xfrm>
            <a:custGeom>
              <a:rect b="b" l="l" r="r" t="t"/>
              <a:pathLst>
                <a:path extrusionOk="0" h="51239" w="27613">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4"/>
            <p:cNvSpPr/>
            <p:nvPr/>
          </p:nvSpPr>
          <p:spPr>
            <a:xfrm>
              <a:off x="4030575" y="4125175"/>
              <a:ext cx="497450" cy="1244825"/>
            </a:xfrm>
            <a:custGeom>
              <a:rect b="b" l="l" r="r" t="t"/>
              <a:pathLst>
                <a:path extrusionOk="0" h="49793" w="19898">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
            <p:cNvSpPr/>
            <p:nvPr/>
          </p:nvSpPr>
          <p:spPr>
            <a:xfrm>
              <a:off x="4023325" y="4118950"/>
              <a:ext cx="511125" cy="1257475"/>
            </a:xfrm>
            <a:custGeom>
              <a:rect b="b" l="l" r="r" t="t"/>
              <a:pathLst>
                <a:path extrusionOk="0" h="50299" w="20445">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4349600" y="4100275"/>
              <a:ext cx="131025" cy="192900"/>
            </a:xfrm>
            <a:custGeom>
              <a:rect b="b" l="l" r="r" t="t"/>
              <a:pathLst>
                <a:path extrusionOk="0" h="7716" w="5241">
                  <a:moveTo>
                    <a:pt x="2765" y="0"/>
                  </a:moveTo>
                  <a:lnTo>
                    <a:pt x="1" y="7715"/>
                  </a:lnTo>
                  <a:lnTo>
                    <a:pt x="5240" y="5240"/>
                  </a:lnTo>
                  <a:lnTo>
                    <a:pt x="2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4342375" y="4093050"/>
              <a:ext cx="145475" cy="206625"/>
            </a:xfrm>
            <a:custGeom>
              <a:rect b="b" l="l" r="r" t="t"/>
              <a:pathLst>
                <a:path extrusionOk="0" h="8265" w="5819">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4418700" y="3834275"/>
              <a:ext cx="451675" cy="495050"/>
            </a:xfrm>
            <a:custGeom>
              <a:rect b="b" l="l" r="r" t="t"/>
              <a:pathLst>
                <a:path extrusionOk="0" h="19802" w="18067">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4"/>
            <p:cNvSpPr/>
            <p:nvPr/>
          </p:nvSpPr>
          <p:spPr>
            <a:xfrm>
              <a:off x="4411475" y="3827525"/>
              <a:ext cx="465325" cy="508450"/>
            </a:xfrm>
            <a:custGeom>
              <a:rect b="b" l="l" r="r" t="t"/>
              <a:pathLst>
                <a:path extrusionOk="0" h="20338" w="18613">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4"/>
            <p:cNvSpPr/>
            <p:nvPr/>
          </p:nvSpPr>
          <p:spPr>
            <a:xfrm>
              <a:off x="4254775" y="3175150"/>
              <a:ext cx="542450" cy="1180025"/>
            </a:xfrm>
            <a:custGeom>
              <a:rect b="b" l="l" r="r" t="t"/>
              <a:pathLst>
                <a:path extrusionOk="0" h="47201" w="21698">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4"/>
            <p:cNvSpPr/>
            <p:nvPr/>
          </p:nvSpPr>
          <p:spPr>
            <a:xfrm>
              <a:off x="4333525" y="3175150"/>
              <a:ext cx="463700" cy="450850"/>
            </a:xfrm>
            <a:custGeom>
              <a:rect b="b" l="l" r="r" t="t"/>
              <a:pathLst>
                <a:path extrusionOk="0" h="18034" w="18548">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4253975" y="3168075"/>
              <a:ext cx="549700" cy="1193400"/>
            </a:xfrm>
            <a:custGeom>
              <a:rect b="b" l="l" r="r" t="t"/>
              <a:pathLst>
                <a:path extrusionOk="0" h="47736" w="21988">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4"/>
            <p:cNvSpPr/>
            <p:nvPr/>
          </p:nvSpPr>
          <p:spPr>
            <a:xfrm>
              <a:off x="4706400" y="3568950"/>
              <a:ext cx="116550" cy="215550"/>
            </a:xfrm>
            <a:custGeom>
              <a:rect b="b" l="l" r="r" t="t"/>
              <a:pathLst>
                <a:path extrusionOk="0" h="8622" w="4662">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4"/>
            <p:cNvSpPr/>
            <p:nvPr/>
          </p:nvSpPr>
          <p:spPr>
            <a:xfrm>
              <a:off x="4700775" y="3561850"/>
              <a:ext cx="118975" cy="229050"/>
            </a:xfrm>
            <a:custGeom>
              <a:rect b="b" l="l" r="r" t="t"/>
              <a:pathLst>
                <a:path extrusionOk="0" h="9162" w="4759">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4340750" y="3605550"/>
              <a:ext cx="114950" cy="202225"/>
            </a:xfrm>
            <a:custGeom>
              <a:rect b="b" l="l" r="r" t="t"/>
              <a:pathLst>
                <a:path extrusionOk="0" h="8089" w="4598">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4360050" y="3835075"/>
              <a:ext cx="135825" cy="28150"/>
            </a:xfrm>
            <a:custGeom>
              <a:rect b="b" l="l" r="r" t="t"/>
              <a:pathLst>
                <a:path extrusionOk="0" h="1126" w="5433">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4480600" y="3605250"/>
              <a:ext cx="28950" cy="57875"/>
            </a:xfrm>
            <a:custGeom>
              <a:rect b="b" l="l" r="r" t="t"/>
              <a:pathLst>
                <a:path extrusionOk="0" h="2315" w="1158">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4"/>
            <p:cNvSpPr/>
            <p:nvPr/>
          </p:nvSpPr>
          <p:spPr>
            <a:xfrm>
              <a:off x="4305400" y="3586775"/>
              <a:ext cx="29750" cy="57875"/>
            </a:xfrm>
            <a:custGeom>
              <a:rect b="b" l="l" r="r" t="t"/>
              <a:pathLst>
                <a:path extrusionOk="0" h="2315" w="119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4"/>
            <p:cNvSpPr/>
            <p:nvPr/>
          </p:nvSpPr>
          <p:spPr>
            <a:xfrm>
              <a:off x="4276475" y="3539350"/>
              <a:ext cx="94850" cy="24950"/>
            </a:xfrm>
            <a:custGeom>
              <a:rect b="b" l="l" r="r" t="t"/>
              <a:pathLst>
                <a:path extrusionOk="0" h="998" w="3794">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4"/>
            <p:cNvSpPr/>
            <p:nvPr/>
          </p:nvSpPr>
          <p:spPr>
            <a:xfrm>
              <a:off x="4443625" y="3548200"/>
              <a:ext cx="135025" cy="38000"/>
            </a:xfrm>
            <a:custGeom>
              <a:rect b="b" l="l" r="r" t="t"/>
              <a:pathLst>
                <a:path extrusionOk="0" h="1520" w="5401">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4"/>
            <p:cNvSpPr/>
            <p:nvPr/>
          </p:nvSpPr>
          <p:spPr>
            <a:xfrm>
              <a:off x="4481400" y="4034375"/>
              <a:ext cx="855050" cy="1335625"/>
            </a:xfrm>
            <a:custGeom>
              <a:rect b="b" l="l" r="r" t="t"/>
              <a:pathLst>
                <a:path extrusionOk="0" h="53425" w="34202">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4474150" y="4027550"/>
              <a:ext cx="858300" cy="1348875"/>
            </a:xfrm>
            <a:custGeom>
              <a:rect b="b" l="l" r="r" t="t"/>
              <a:pathLst>
                <a:path extrusionOk="0" h="53955" w="34332">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4"/>
            <p:cNvSpPr/>
            <p:nvPr/>
          </p:nvSpPr>
          <p:spPr>
            <a:xfrm>
              <a:off x="4637300" y="3848750"/>
              <a:ext cx="257975" cy="516750"/>
            </a:xfrm>
            <a:custGeom>
              <a:rect b="b" l="l" r="r" t="t"/>
              <a:pathLst>
                <a:path extrusionOk="0" h="20670" w="10319">
                  <a:moveTo>
                    <a:pt x="9322" y="0"/>
                  </a:moveTo>
                  <a:lnTo>
                    <a:pt x="0" y="13115"/>
                  </a:lnTo>
                  <a:lnTo>
                    <a:pt x="2475" y="20669"/>
                  </a:lnTo>
                  <a:lnTo>
                    <a:pt x="10319" y="7586"/>
                  </a:lnTo>
                  <a:lnTo>
                    <a:pt x="9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4"/>
            <p:cNvSpPr/>
            <p:nvPr/>
          </p:nvSpPr>
          <p:spPr>
            <a:xfrm>
              <a:off x="4630050" y="3842025"/>
              <a:ext cx="272450" cy="530700"/>
            </a:xfrm>
            <a:custGeom>
              <a:rect b="b" l="l" r="r" t="t"/>
              <a:pathLst>
                <a:path extrusionOk="0" h="21228" w="10898">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4"/>
            <p:cNvSpPr/>
            <p:nvPr/>
          </p:nvSpPr>
          <p:spPr>
            <a:xfrm>
              <a:off x="4855875" y="4281900"/>
              <a:ext cx="512725" cy="946675"/>
            </a:xfrm>
            <a:custGeom>
              <a:rect b="b" l="l" r="r" t="t"/>
              <a:pathLst>
                <a:path extrusionOk="0" h="37867" w="20509">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4848650" y="4276275"/>
              <a:ext cx="511925" cy="959025"/>
            </a:xfrm>
            <a:custGeom>
              <a:rect b="b" l="l" r="r" t="t"/>
              <a:pathLst>
                <a:path extrusionOk="0" h="38361" w="20477">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4716850" y="4919150"/>
              <a:ext cx="404250" cy="407825"/>
            </a:xfrm>
            <a:custGeom>
              <a:rect b="b" l="l" r="r" t="t"/>
              <a:pathLst>
                <a:path extrusionOk="0" h="16313" w="1617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4"/>
            <p:cNvSpPr/>
            <p:nvPr/>
          </p:nvSpPr>
          <p:spPr>
            <a:xfrm>
              <a:off x="4714450" y="4915950"/>
              <a:ext cx="413875" cy="417900"/>
            </a:xfrm>
            <a:custGeom>
              <a:rect b="b" l="l" r="r" t="t"/>
              <a:pathLst>
                <a:path extrusionOk="0" h="16716" w="16555">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4"/>
            <p:cNvSpPr/>
            <p:nvPr/>
          </p:nvSpPr>
          <p:spPr>
            <a:xfrm>
              <a:off x="3529925" y="5101700"/>
              <a:ext cx="469550" cy="99550"/>
            </a:xfrm>
            <a:custGeom>
              <a:rect b="b" l="l" r="r" t="t"/>
              <a:pathLst>
                <a:path extrusionOk="0" h="3982" w="18782">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4"/>
            <p:cNvSpPr/>
            <p:nvPr/>
          </p:nvSpPr>
          <p:spPr>
            <a:xfrm>
              <a:off x="3533125" y="5095150"/>
              <a:ext cx="450050" cy="112525"/>
            </a:xfrm>
            <a:custGeom>
              <a:rect b="b" l="l" r="r" t="t"/>
              <a:pathLst>
                <a:path extrusionOk="0" h="4501" w="18002">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4"/>
            <p:cNvSpPr/>
            <p:nvPr/>
          </p:nvSpPr>
          <p:spPr>
            <a:xfrm>
              <a:off x="3583025" y="5056825"/>
              <a:ext cx="166300" cy="176575"/>
            </a:xfrm>
            <a:custGeom>
              <a:rect b="b" l="l" r="r" t="t"/>
              <a:pathLst>
                <a:path extrusionOk="0" h="7063" w="6652">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4"/>
            <p:cNvSpPr/>
            <p:nvPr/>
          </p:nvSpPr>
          <p:spPr>
            <a:xfrm>
              <a:off x="3576525" y="5050150"/>
              <a:ext cx="180025" cy="189675"/>
            </a:xfrm>
            <a:custGeom>
              <a:rect b="b" l="l" r="r" t="t"/>
              <a:pathLst>
                <a:path extrusionOk="0" h="7587" w="7201">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4"/>
            <p:cNvSpPr/>
            <p:nvPr/>
          </p:nvSpPr>
          <p:spPr>
            <a:xfrm>
              <a:off x="3610275" y="5040500"/>
              <a:ext cx="192900" cy="215600"/>
            </a:xfrm>
            <a:custGeom>
              <a:rect b="b" l="l" r="r" t="t"/>
              <a:pathLst>
                <a:path extrusionOk="0" h="8624" w="7716">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4"/>
            <p:cNvSpPr/>
            <p:nvPr/>
          </p:nvSpPr>
          <p:spPr>
            <a:xfrm>
              <a:off x="3603850" y="5033275"/>
              <a:ext cx="206550" cy="229050"/>
            </a:xfrm>
            <a:custGeom>
              <a:rect b="b" l="l" r="r" t="t"/>
              <a:pathLst>
                <a:path extrusionOk="0" h="9162" w="8262">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4"/>
            <p:cNvSpPr/>
            <p:nvPr/>
          </p:nvSpPr>
          <p:spPr>
            <a:xfrm>
              <a:off x="3636000" y="5039525"/>
              <a:ext cx="1332400" cy="269500"/>
            </a:xfrm>
            <a:custGeom>
              <a:rect b="b" l="l" r="r" t="t"/>
              <a:pathLst>
                <a:path extrusionOk="0" h="10780" w="53296">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4"/>
            <p:cNvSpPr/>
            <p:nvPr/>
          </p:nvSpPr>
          <p:spPr>
            <a:xfrm>
              <a:off x="3628750" y="5032475"/>
              <a:ext cx="1339650" cy="282875"/>
            </a:xfrm>
            <a:custGeom>
              <a:rect b="b" l="l" r="r" t="t"/>
              <a:pathLst>
                <a:path extrusionOk="0" h="11315" w="53586">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4"/>
            <p:cNvSpPr/>
            <p:nvPr/>
          </p:nvSpPr>
          <p:spPr>
            <a:xfrm>
              <a:off x="1274175" y="5363550"/>
              <a:ext cx="5102975" cy="12875"/>
            </a:xfrm>
            <a:custGeom>
              <a:rect b="b" l="l" r="r" t="t"/>
              <a:pathLst>
                <a:path extrusionOk="0" h="515" w="204119">
                  <a:moveTo>
                    <a:pt x="1" y="1"/>
                  </a:moveTo>
                  <a:lnTo>
                    <a:pt x="1" y="515"/>
                  </a:lnTo>
                  <a:lnTo>
                    <a:pt x="204118" y="515"/>
                  </a:lnTo>
                  <a:lnTo>
                    <a:pt x="204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4"/>
            <p:cNvSpPr/>
            <p:nvPr/>
          </p:nvSpPr>
          <p:spPr>
            <a:xfrm>
              <a:off x="2392800" y="5312125"/>
              <a:ext cx="1579925" cy="57875"/>
            </a:xfrm>
            <a:custGeom>
              <a:rect b="b" l="l" r="r" t="t"/>
              <a:pathLst>
                <a:path extrusionOk="0" h="2315" w="63197">
                  <a:moveTo>
                    <a:pt x="1" y="0"/>
                  </a:moveTo>
                  <a:lnTo>
                    <a:pt x="1" y="2315"/>
                  </a:lnTo>
                  <a:lnTo>
                    <a:pt x="63197" y="2315"/>
                  </a:lnTo>
                  <a:lnTo>
                    <a:pt x="631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4"/>
            <p:cNvSpPr/>
            <p:nvPr/>
          </p:nvSpPr>
          <p:spPr>
            <a:xfrm>
              <a:off x="2385575" y="5304900"/>
              <a:ext cx="1594400" cy="71525"/>
            </a:xfrm>
            <a:custGeom>
              <a:rect b="b" l="l" r="r" t="t"/>
              <a:pathLst>
                <a:path extrusionOk="0" h="2861" w="63776">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4"/>
            <p:cNvSpPr/>
            <p:nvPr/>
          </p:nvSpPr>
          <p:spPr>
            <a:xfrm>
              <a:off x="3230175" y="5312125"/>
              <a:ext cx="742550" cy="57875"/>
            </a:xfrm>
            <a:custGeom>
              <a:rect b="b" l="l" r="r" t="t"/>
              <a:pathLst>
                <a:path extrusionOk="0" h="2315" w="29702">
                  <a:moveTo>
                    <a:pt x="0" y="0"/>
                  </a:moveTo>
                  <a:lnTo>
                    <a:pt x="0" y="2315"/>
                  </a:lnTo>
                  <a:lnTo>
                    <a:pt x="29702" y="2315"/>
                  </a:lnTo>
                  <a:lnTo>
                    <a:pt x="29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4"/>
            <p:cNvSpPr/>
            <p:nvPr/>
          </p:nvSpPr>
          <p:spPr>
            <a:xfrm>
              <a:off x="3223750" y="5304900"/>
              <a:ext cx="756225" cy="71525"/>
            </a:xfrm>
            <a:custGeom>
              <a:rect b="b" l="l" r="r" t="t"/>
              <a:pathLst>
                <a:path extrusionOk="0" h="2861" w="30249">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4"/>
            <p:cNvSpPr/>
            <p:nvPr/>
          </p:nvSpPr>
          <p:spPr>
            <a:xfrm>
              <a:off x="2064125" y="4578425"/>
              <a:ext cx="1203025" cy="733725"/>
            </a:xfrm>
            <a:custGeom>
              <a:rect b="b" l="l" r="r" t="t"/>
              <a:pathLst>
                <a:path extrusionOk="0" h="29349" w="48121">
                  <a:moveTo>
                    <a:pt x="1" y="0"/>
                  </a:moveTo>
                  <a:lnTo>
                    <a:pt x="14594" y="29348"/>
                  </a:lnTo>
                  <a:lnTo>
                    <a:pt x="48121" y="29348"/>
                  </a:lnTo>
                  <a:lnTo>
                    <a:pt x="364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4"/>
            <p:cNvSpPr/>
            <p:nvPr/>
          </p:nvSpPr>
          <p:spPr>
            <a:xfrm>
              <a:off x="2056900" y="4572000"/>
              <a:ext cx="1217500" cy="746575"/>
            </a:xfrm>
            <a:custGeom>
              <a:rect b="b" l="l" r="r" t="t"/>
              <a:pathLst>
                <a:path extrusionOk="0" h="29863" w="4870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4"/>
            <p:cNvSpPr/>
            <p:nvPr/>
          </p:nvSpPr>
          <p:spPr>
            <a:xfrm>
              <a:off x="2027175" y="4578425"/>
              <a:ext cx="1203025" cy="733725"/>
            </a:xfrm>
            <a:custGeom>
              <a:rect b="b" l="l" r="r" t="t"/>
              <a:pathLst>
                <a:path extrusionOk="0" h="29349" w="48121">
                  <a:moveTo>
                    <a:pt x="0" y="0"/>
                  </a:moveTo>
                  <a:lnTo>
                    <a:pt x="14626" y="29348"/>
                  </a:lnTo>
                  <a:lnTo>
                    <a:pt x="48120" y="29348"/>
                  </a:lnTo>
                  <a:lnTo>
                    <a:pt x="36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4"/>
            <p:cNvSpPr/>
            <p:nvPr/>
          </p:nvSpPr>
          <p:spPr>
            <a:xfrm>
              <a:off x="2020725" y="4572000"/>
              <a:ext cx="1216700" cy="746575"/>
            </a:xfrm>
            <a:custGeom>
              <a:rect b="b" l="l" r="r" t="t"/>
              <a:pathLst>
                <a:path extrusionOk="0" h="29863" w="48668">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44"/>
          <p:cNvSpPr txBox="1"/>
          <p:nvPr/>
        </p:nvSpPr>
        <p:spPr>
          <a:xfrm>
            <a:off x="427175" y="2885825"/>
            <a:ext cx="5097000" cy="84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8">
                <a:solidFill>
                  <a:schemeClr val="dk2"/>
                </a:solidFill>
                <a:latin typeface="Barlow Semi Condensed"/>
                <a:ea typeface="Barlow Semi Condensed"/>
                <a:cs typeface="Barlow Semi Condensed"/>
                <a:sym typeface="Barlow Semi Condensed"/>
              </a:rPr>
              <a:t>Can we simplify the model and achieve similar prediction accuracy?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3000"/>
                                        <p:tgtEl>
                                          <p:spTgt spid="1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45"/>
          <p:cNvSpPr txBox="1"/>
          <p:nvPr>
            <p:ph type="title"/>
          </p:nvPr>
        </p:nvSpPr>
        <p:spPr>
          <a:xfrm>
            <a:off x="-574425" y="26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t>RFE &amp; Hyperparameter Tuning</a:t>
            </a:r>
            <a:endParaRPr sz="2820"/>
          </a:p>
        </p:txBody>
      </p:sp>
      <p:sp>
        <p:nvSpPr>
          <p:cNvPr id="1473" name="Google Shape;1473;p45"/>
          <p:cNvSpPr txBox="1"/>
          <p:nvPr/>
        </p:nvSpPr>
        <p:spPr>
          <a:xfrm>
            <a:off x="1301700" y="1313275"/>
            <a:ext cx="1417200" cy="459000"/>
          </a:xfrm>
          <a:prstGeom prst="rect">
            <a:avLst/>
          </a:prstGeom>
          <a:noFill/>
          <a:ln cap="flat" cmpd="sng" w="9525">
            <a:solidFill>
              <a:srgbClr val="22222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accent1"/>
                </a:solidFill>
                <a:latin typeface="Barlow Semi Condensed Medium"/>
                <a:ea typeface="Barlow Semi Condensed Medium"/>
                <a:cs typeface="Barlow Semi Condensed Medium"/>
                <a:sym typeface="Barlow Semi Condensed Medium"/>
              </a:rPr>
              <a:t>184 Features</a:t>
            </a:r>
            <a:endParaRPr sz="1500">
              <a:solidFill>
                <a:schemeClr val="dk2"/>
              </a:solidFill>
              <a:latin typeface="Comfortaa"/>
              <a:ea typeface="Comfortaa"/>
              <a:cs typeface="Comfortaa"/>
              <a:sym typeface="Comfortaa"/>
            </a:endParaRPr>
          </a:p>
        </p:txBody>
      </p:sp>
      <p:sp>
        <p:nvSpPr>
          <p:cNvPr id="1474" name="Google Shape;1474;p45"/>
          <p:cNvSpPr txBox="1"/>
          <p:nvPr/>
        </p:nvSpPr>
        <p:spPr>
          <a:xfrm>
            <a:off x="3664650" y="1981100"/>
            <a:ext cx="1285200" cy="474900"/>
          </a:xfrm>
          <a:prstGeom prst="rect">
            <a:avLst/>
          </a:prstGeom>
          <a:noFill/>
          <a:ln cap="flat" cmpd="sng" w="9525">
            <a:solidFill>
              <a:srgbClr val="22222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accent1"/>
                </a:solidFill>
                <a:latin typeface="Barlow Semi Condensed Medium"/>
                <a:ea typeface="Barlow Semi Condensed Medium"/>
                <a:cs typeface="Barlow Semi Condensed Medium"/>
                <a:sym typeface="Barlow Semi Condensed Medium"/>
              </a:rPr>
              <a:t>50 </a:t>
            </a:r>
            <a:r>
              <a:rPr lang="en" sz="1800">
                <a:solidFill>
                  <a:schemeClr val="accent1"/>
                </a:solidFill>
                <a:latin typeface="Barlow Semi Condensed Medium"/>
                <a:ea typeface="Barlow Semi Condensed Medium"/>
                <a:cs typeface="Barlow Semi Condensed Medium"/>
                <a:sym typeface="Barlow Semi Condensed Medium"/>
              </a:rPr>
              <a:t>Features</a:t>
            </a:r>
            <a:endParaRPr sz="1500">
              <a:solidFill>
                <a:schemeClr val="dk2"/>
              </a:solidFill>
              <a:latin typeface="Comfortaa"/>
              <a:ea typeface="Comfortaa"/>
              <a:cs typeface="Comfortaa"/>
              <a:sym typeface="Comfortaa"/>
            </a:endParaRPr>
          </a:p>
        </p:txBody>
      </p:sp>
      <p:sp>
        <p:nvSpPr>
          <p:cNvPr id="1475" name="Google Shape;1475;p45"/>
          <p:cNvSpPr txBox="1"/>
          <p:nvPr/>
        </p:nvSpPr>
        <p:spPr>
          <a:xfrm>
            <a:off x="3090900" y="1256413"/>
            <a:ext cx="271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2"/>
                </a:solidFill>
                <a:latin typeface="Comfortaa"/>
                <a:ea typeface="Comfortaa"/>
                <a:cs typeface="Comfortaa"/>
                <a:sym typeface="Comfortaa"/>
              </a:rPr>
              <a:t>Iteratively remove based on feature importance (mean decrease gini)</a:t>
            </a:r>
            <a:endParaRPr i="1" sz="1100">
              <a:solidFill>
                <a:schemeClr val="dk2"/>
              </a:solidFill>
              <a:latin typeface="Comfortaa"/>
              <a:ea typeface="Comfortaa"/>
              <a:cs typeface="Comfortaa"/>
              <a:sym typeface="Comfortaa"/>
            </a:endParaRPr>
          </a:p>
        </p:txBody>
      </p:sp>
      <p:sp>
        <p:nvSpPr>
          <p:cNvPr id="1476" name="Google Shape;1476;p45"/>
          <p:cNvSpPr/>
          <p:nvPr/>
        </p:nvSpPr>
        <p:spPr>
          <a:xfrm rot="5398640">
            <a:off x="4192962" y="375600"/>
            <a:ext cx="758100" cy="65403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77" name="Google Shape;1477;p45"/>
          <p:cNvCxnSpPr>
            <a:stCxn id="1474" idx="2"/>
          </p:cNvCxnSpPr>
          <p:nvPr/>
        </p:nvCxnSpPr>
        <p:spPr>
          <a:xfrm>
            <a:off x="4307250" y="2456000"/>
            <a:ext cx="8100" cy="462300"/>
          </a:xfrm>
          <a:prstGeom prst="straightConnector1">
            <a:avLst/>
          </a:prstGeom>
          <a:noFill/>
          <a:ln cap="flat" cmpd="sng" w="9525">
            <a:solidFill>
              <a:schemeClr val="dk2"/>
            </a:solidFill>
            <a:prstDash val="solid"/>
            <a:round/>
            <a:headEnd len="med" w="med" type="none"/>
            <a:tailEnd len="med" w="med" type="triangle"/>
          </a:ln>
        </p:spPr>
      </p:cxnSp>
      <p:sp>
        <p:nvSpPr>
          <p:cNvPr id="1478" name="Google Shape;1478;p45"/>
          <p:cNvSpPr txBox="1"/>
          <p:nvPr/>
        </p:nvSpPr>
        <p:spPr>
          <a:xfrm>
            <a:off x="3357750" y="2918288"/>
            <a:ext cx="18990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Comfortaa"/>
                <a:ea typeface="Comfortaa"/>
                <a:cs typeface="Comfortaa"/>
                <a:sym typeface="Comfortaa"/>
              </a:rPr>
              <a:t>Tune Parameters</a:t>
            </a:r>
            <a:endParaRPr sz="1500">
              <a:solidFill>
                <a:schemeClr val="dk2"/>
              </a:solidFill>
              <a:latin typeface="Comfortaa"/>
              <a:ea typeface="Comfortaa"/>
              <a:cs typeface="Comfortaa"/>
              <a:sym typeface="Comfortaa"/>
            </a:endParaRPr>
          </a:p>
        </p:txBody>
      </p:sp>
      <p:sp>
        <p:nvSpPr>
          <p:cNvPr id="1479" name="Google Shape;1479;p45"/>
          <p:cNvSpPr txBox="1"/>
          <p:nvPr/>
        </p:nvSpPr>
        <p:spPr>
          <a:xfrm>
            <a:off x="3639788" y="3324425"/>
            <a:ext cx="19956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50">
                <a:solidFill>
                  <a:schemeClr val="dk1"/>
                </a:solidFill>
                <a:latin typeface="Consolas"/>
                <a:ea typeface="Consolas"/>
                <a:cs typeface="Consolas"/>
                <a:sym typeface="Consolas"/>
              </a:rPr>
              <a:t>min_samples_leaf</a:t>
            </a:r>
            <a:endParaRPr sz="1800">
              <a:solidFill>
                <a:schemeClr val="dk2"/>
              </a:solidFill>
              <a:latin typeface="Source Code Pro"/>
              <a:ea typeface="Source Code Pro"/>
              <a:cs typeface="Source Code Pro"/>
              <a:sym typeface="Source Code Pro"/>
            </a:endParaRPr>
          </a:p>
        </p:txBody>
      </p:sp>
      <p:sp>
        <p:nvSpPr>
          <p:cNvPr id="1480" name="Google Shape;1480;p45"/>
          <p:cNvSpPr txBox="1"/>
          <p:nvPr/>
        </p:nvSpPr>
        <p:spPr>
          <a:xfrm>
            <a:off x="1582325" y="3324413"/>
            <a:ext cx="15756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50">
                <a:solidFill>
                  <a:schemeClr val="dk1"/>
                </a:solidFill>
                <a:latin typeface="Consolas"/>
                <a:ea typeface="Consolas"/>
                <a:cs typeface="Consolas"/>
                <a:sym typeface="Consolas"/>
              </a:rPr>
              <a:t>max_features</a:t>
            </a:r>
            <a:endParaRPr sz="1800">
              <a:solidFill>
                <a:schemeClr val="dk2"/>
              </a:solidFill>
              <a:latin typeface="Source Code Pro"/>
              <a:ea typeface="Source Code Pro"/>
              <a:cs typeface="Source Code Pro"/>
              <a:sym typeface="Source Code Pro"/>
            </a:endParaRPr>
          </a:p>
        </p:txBody>
      </p:sp>
      <p:sp>
        <p:nvSpPr>
          <p:cNvPr id="1481" name="Google Shape;1481;p45"/>
          <p:cNvSpPr txBox="1"/>
          <p:nvPr/>
        </p:nvSpPr>
        <p:spPr>
          <a:xfrm>
            <a:off x="5997750" y="3355650"/>
            <a:ext cx="15756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2"/>
              </a:solidFill>
              <a:latin typeface="Source Code Pro"/>
              <a:ea typeface="Source Code Pro"/>
              <a:cs typeface="Source Code Pro"/>
              <a:sym typeface="Source Code Pro"/>
            </a:endParaRPr>
          </a:p>
        </p:txBody>
      </p:sp>
      <p:cxnSp>
        <p:nvCxnSpPr>
          <p:cNvPr id="1482" name="Google Shape;1482;p45"/>
          <p:cNvCxnSpPr>
            <a:stCxn id="1475" idx="1"/>
            <a:endCxn id="1475" idx="1"/>
          </p:cNvCxnSpPr>
          <p:nvPr/>
        </p:nvCxnSpPr>
        <p:spPr>
          <a:xfrm>
            <a:off x="3090900" y="1542763"/>
            <a:ext cx="0" cy="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45"/>
          <p:cNvCxnSpPr>
            <a:stCxn id="1473" idx="3"/>
            <a:endCxn id="1475" idx="1"/>
          </p:cNvCxnSpPr>
          <p:nvPr/>
        </p:nvCxnSpPr>
        <p:spPr>
          <a:xfrm>
            <a:off x="2718900" y="1542775"/>
            <a:ext cx="372000" cy="0"/>
          </a:xfrm>
          <a:prstGeom prst="straightConnector1">
            <a:avLst/>
          </a:prstGeom>
          <a:noFill/>
          <a:ln cap="flat" cmpd="sng" w="9525">
            <a:solidFill>
              <a:schemeClr val="dk2"/>
            </a:solidFill>
            <a:prstDash val="solid"/>
            <a:round/>
            <a:headEnd len="med" w="med" type="none"/>
            <a:tailEnd len="med" w="med" type="triangle"/>
          </a:ln>
        </p:spPr>
      </p:cxnSp>
      <p:sp>
        <p:nvSpPr>
          <p:cNvPr id="1484" name="Google Shape;1484;p45"/>
          <p:cNvSpPr txBox="1"/>
          <p:nvPr/>
        </p:nvSpPr>
        <p:spPr>
          <a:xfrm>
            <a:off x="1207850" y="4119050"/>
            <a:ext cx="68595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1"/>
                </a:solidFill>
                <a:latin typeface="Consolas"/>
                <a:ea typeface="Consolas"/>
                <a:cs typeface="Consolas"/>
                <a:sym typeface="Consolas"/>
              </a:rPr>
              <a:t>Best: 0.899757 using {'min_samples_leaf': 5, 'max_features': 15, 'max_depth': 20}</a:t>
            </a:r>
            <a:endParaRPr sz="1500">
              <a:solidFill>
                <a:schemeClr val="dk1"/>
              </a:solidFill>
            </a:endParaRPr>
          </a:p>
        </p:txBody>
      </p:sp>
      <p:sp>
        <p:nvSpPr>
          <p:cNvPr id="1485" name="Google Shape;1485;p45"/>
          <p:cNvSpPr txBox="1"/>
          <p:nvPr/>
        </p:nvSpPr>
        <p:spPr>
          <a:xfrm>
            <a:off x="6117250" y="3324413"/>
            <a:ext cx="15756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chemeClr val="dk1"/>
                </a:solidFill>
                <a:latin typeface="Consolas"/>
                <a:ea typeface="Consolas"/>
                <a:cs typeface="Consolas"/>
                <a:sym typeface="Consolas"/>
              </a:rPr>
              <a:t>max_depth</a:t>
            </a:r>
            <a:endParaRPr sz="1800">
              <a:solidFill>
                <a:schemeClr val="dk2"/>
              </a:solidFill>
              <a:latin typeface="Source Code Pro"/>
              <a:ea typeface="Source Code Pro"/>
              <a:cs typeface="Source Code Pro"/>
              <a:sym typeface="Source Code Pro"/>
            </a:endParaRPr>
          </a:p>
        </p:txBody>
      </p:sp>
      <p:pic>
        <p:nvPicPr>
          <p:cNvPr id="1486" name="Google Shape;1486;p45"/>
          <p:cNvPicPr preferRelativeResize="0"/>
          <p:nvPr/>
        </p:nvPicPr>
        <p:blipFill>
          <a:blip r:embed="rId3">
            <a:alphaModFix amt="47000"/>
          </a:blip>
          <a:stretch>
            <a:fillRect/>
          </a:stretch>
        </p:blipFill>
        <p:spPr>
          <a:xfrm>
            <a:off x="6179600" y="805175"/>
            <a:ext cx="1766575" cy="1766575"/>
          </a:xfrm>
          <a:prstGeom prst="rect">
            <a:avLst/>
          </a:prstGeom>
          <a:noFill/>
          <a:ln>
            <a:noFill/>
          </a:ln>
        </p:spPr>
      </p:pic>
      <p:sp>
        <p:nvSpPr>
          <p:cNvPr id="1487" name="Google Shape;1487;p4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3"/>
                                        </p:tgtEl>
                                        <p:attrNameLst>
                                          <p:attrName>style.visibility</p:attrName>
                                        </p:attrNameLst>
                                      </p:cBhvr>
                                      <p:to>
                                        <p:strVal val="visible"/>
                                      </p:to>
                                    </p:set>
                                    <p:animEffect filter="fade" transition="in">
                                      <p:cBhvr>
                                        <p:cTn dur="1000"/>
                                        <p:tgtEl>
                                          <p:spTgt spid="1473"/>
                                        </p:tgtEl>
                                      </p:cBhvr>
                                    </p:animEffect>
                                  </p:childTnLst>
                                </p:cTn>
                              </p:par>
                              <p:par>
                                <p:cTn fill="hold" nodeType="with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1000"/>
                                        <p:tgtEl>
                                          <p:spTgt spid="1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1000"/>
                                        <p:tgtEl>
                                          <p:spTgt spid="1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2200"/>
                                        <p:tgtEl>
                                          <p:spTgt spid="1477"/>
                                        </p:tgtEl>
                                      </p:cBhvr>
                                    </p:animEffect>
                                  </p:childTnLst>
                                </p:cTn>
                              </p:par>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par>
                                <p:cTn fill="hold" nodeType="with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par>
                                <p:cTn fill="hold" nodeType="with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pic>
        <p:nvPicPr>
          <p:cNvPr id="1492" name="Google Shape;1492;p46"/>
          <p:cNvPicPr preferRelativeResize="0"/>
          <p:nvPr/>
        </p:nvPicPr>
        <p:blipFill>
          <a:blip r:embed="rId3">
            <a:alphaModFix/>
          </a:blip>
          <a:stretch>
            <a:fillRect/>
          </a:stretch>
        </p:blipFill>
        <p:spPr>
          <a:xfrm>
            <a:off x="4858575" y="1613500"/>
            <a:ext cx="3815774" cy="2977125"/>
          </a:xfrm>
          <a:prstGeom prst="rect">
            <a:avLst/>
          </a:prstGeom>
          <a:noFill/>
          <a:ln>
            <a:noFill/>
          </a:ln>
        </p:spPr>
      </p:pic>
      <p:sp>
        <p:nvSpPr>
          <p:cNvPr id="1493" name="Google Shape;1493;p46"/>
          <p:cNvSpPr txBox="1"/>
          <p:nvPr/>
        </p:nvSpPr>
        <p:spPr>
          <a:xfrm>
            <a:off x="783050" y="1104575"/>
            <a:ext cx="4385400" cy="14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Test Set Validation</a:t>
            </a:r>
            <a:endParaRPr sz="1500">
              <a:solidFill>
                <a:schemeClr val="dk2"/>
              </a:solidFill>
              <a:latin typeface="Source Code Pro"/>
              <a:ea typeface="Source Code Pro"/>
              <a:cs typeface="Source Code Pro"/>
              <a:sym typeface="Source Code Pro"/>
            </a:endParaRPr>
          </a:p>
          <a:p>
            <a:pPr indent="0" lvl="0" marL="0" rtl="0" algn="l">
              <a:spcBef>
                <a:spcPts val="1200"/>
              </a:spcBef>
              <a:spcAft>
                <a:spcPts val="0"/>
              </a:spcAft>
              <a:buNone/>
            </a:pPr>
            <a:r>
              <a:rPr lang="en">
                <a:solidFill>
                  <a:schemeClr val="dk2"/>
                </a:solidFill>
                <a:latin typeface="Barlow Semi Condensed"/>
                <a:ea typeface="Barlow Semi Condensed"/>
                <a:cs typeface="Barlow Semi Condensed"/>
                <a:sym typeface="Barlow Semi Condensed"/>
              </a:rPr>
              <a:t>Mean Absolute Error (MAE): 0.6483</a:t>
            </a:r>
            <a:endParaRPr>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Mean Squared Error (MSE): 0.7276</a:t>
            </a:r>
            <a:endParaRPr>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Root Mean Squared Error (RMSE): 0.8530</a:t>
            </a:r>
            <a:endParaRPr>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solidFill>
                  <a:schemeClr val="dk2"/>
                </a:solidFill>
                <a:latin typeface="Barlow Semi Condensed"/>
                <a:ea typeface="Barlow Semi Condensed"/>
                <a:cs typeface="Barlow Semi Condensed"/>
                <a:sym typeface="Barlow Semi Condensed"/>
              </a:rPr>
              <a:t>R-squared: 0.6334</a:t>
            </a:r>
            <a:endParaRPr>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800">
              <a:solidFill>
                <a:schemeClr val="dk2"/>
              </a:solidFill>
              <a:latin typeface="Source Code Pro"/>
              <a:ea typeface="Source Code Pro"/>
              <a:cs typeface="Source Code Pro"/>
              <a:sym typeface="Source Code Pro"/>
            </a:endParaRPr>
          </a:p>
        </p:txBody>
      </p:sp>
      <p:sp>
        <p:nvSpPr>
          <p:cNvPr id="1494" name="Google Shape;1494;p46"/>
          <p:cNvSpPr txBox="1"/>
          <p:nvPr/>
        </p:nvSpPr>
        <p:spPr>
          <a:xfrm>
            <a:off x="783050" y="2800675"/>
            <a:ext cx="4098900" cy="20844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sz="1800">
                <a:solidFill>
                  <a:schemeClr val="dk2"/>
                </a:solidFill>
                <a:latin typeface="Barlow Semi Condensed"/>
                <a:ea typeface="Barlow Semi Condensed"/>
                <a:cs typeface="Barlow Semi Condensed"/>
                <a:sym typeface="Barlow Semi Condensed"/>
              </a:rPr>
              <a:t>Reduced overfitting</a:t>
            </a:r>
            <a:endParaRPr sz="1800">
              <a:solidFill>
                <a:schemeClr val="dk2"/>
              </a:solidFill>
              <a:latin typeface="Barlow Semi Condensed"/>
              <a:ea typeface="Barlow Semi Condensed"/>
              <a:cs typeface="Barlow Semi Condensed"/>
              <a:sym typeface="Barlow Semi Condensed"/>
            </a:endParaRPr>
          </a:p>
          <a:p>
            <a:pPr indent="0" lvl="0" marL="457200" rtl="0" algn="l">
              <a:lnSpc>
                <a:spcPct val="115000"/>
              </a:lnSpc>
              <a:spcBef>
                <a:spcPts val="1000"/>
              </a:spcBef>
              <a:spcAft>
                <a:spcPts val="0"/>
              </a:spcAft>
              <a:buNone/>
            </a:pPr>
            <a:r>
              <a:rPr lang="en" sz="1800">
                <a:solidFill>
                  <a:schemeClr val="dk2"/>
                </a:solidFill>
                <a:latin typeface="Barlow Semi Condensed"/>
                <a:ea typeface="Barlow Semi Condensed"/>
                <a:cs typeface="Barlow Semi Condensed"/>
                <a:sym typeface="Barlow Semi Condensed"/>
              </a:rPr>
              <a:t>Comparative performance on test set</a:t>
            </a:r>
            <a:endParaRPr sz="1800">
              <a:solidFill>
                <a:schemeClr val="dk2"/>
              </a:solidFill>
              <a:latin typeface="Barlow Semi Condensed"/>
              <a:ea typeface="Barlow Semi Condensed"/>
              <a:cs typeface="Barlow Semi Condensed"/>
              <a:sym typeface="Barlow Semi Condensed"/>
            </a:endParaRPr>
          </a:p>
          <a:p>
            <a:pPr indent="0" lvl="0" marL="457200" rtl="0" algn="l">
              <a:lnSpc>
                <a:spcPct val="115000"/>
              </a:lnSpc>
              <a:spcBef>
                <a:spcPts val="1000"/>
              </a:spcBef>
              <a:spcAft>
                <a:spcPts val="1000"/>
              </a:spcAft>
              <a:buNone/>
            </a:pPr>
            <a:r>
              <a:rPr lang="en" sz="1800">
                <a:solidFill>
                  <a:schemeClr val="dk2"/>
                </a:solidFill>
                <a:latin typeface="Barlow Semi Condensed"/>
                <a:ea typeface="Barlow Semi Condensed"/>
                <a:cs typeface="Barlow Semi Condensed"/>
                <a:sym typeface="Barlow Semi Condensed"/>
              </a:rPr>
              <a:t>Simpler model (50 versus 184 features)</a:t>
            </a:r>
            <a:endParaRPr sz="1800">
              <a:solidFill>
                <a:schemeClr val="dk2"/>
              </a:solidFill>
              <a:latin typeface="Barlow Semi Condensed"/>
              <a:ea typeface="Barlow Semi Condensed"/>
              <a:cs typeface="Barlow Semi Condensed"/>
              <a:sym typeface="Barlow Semi Condensed"/>
            </a:endParaRPr>
          </a:p>
        </p:txBody>
      </p:sp>
      <p:sp>
        <p:nvSpPr>
          <p:cNvPr id="1495" name="Google Shape;1495;p4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96" name="Google Shape;1496;p46"/>
          <p:cNvSpPr txBox="1"/>
          <p:nvPr/>
        </p:nvSpPr>
        <p:spPr>
          <a:xfrm>
            <a:off x="449650" y="3038793"/>
            <a:ext cx="1179600" cy="115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accent1"/>
                </a:solidFill>
                <a:latin typeface="Fjalla One"/>
                <a:ea typeface="Fjalla One"/>
                <a:cs typeface="Fjalla One"/>
                <a:sym typeface="Fjalla One"/>
              </a:rPr>
              <a:t>01</a:t>
            </a:r>
            <a:endParaRPr sz="2200">
              <a:solidFill>
                <a:schemeClr val="accent1"/>
              </a:solidFill>
              <a:latin typeface="Fjalla One"/>
              <a:ea typeface="Fjalla One"/>
              <a:cs typeface="Fjalla One"/>
              <a:sym typeface="Fjalla One"/>
            </a:endParaRPr>
          </a:p>
          <a:p>
            <a:pPr indent="0" lvl="0" marL="0" rtl="0" algn="ctr">
              <a:spcBef>
                <a:spcPts val="1000"/>
              </a:spcBef>
              <a:spcAft>
                <a:spcPts val="0"/>
              </a:spcAft>
              <a:buNone/>
            </a:pPr>
            <a:r>
              <a:rPr lang="en" sz="2200">
                <a:solidFill>
                  <a:schemeClr val="accent1"/>
                </a:solidFill>
                <a:latin typeface="Fjalla One"/>
                <a:ea typeface="Fjalla One"/>
                <a:cs typeface="Fjalla One"/>
                <a:sym typeface="Fjalla One"/>
              </a:rPr>
              <a:t>02</a:t>
            </a:r>
            <a:endParaRPr sz="2200">
              <a:solidFill>
                <a:schemeClr val="accent1"/>
              </a:solidFill>
              <a:latin typeface="Fjalla One"/>
              <a:ea typeface="Fjalla One"/>
              <a:cs typeface="Fjalla One"/>
              <a:sym typeface="Fjalla One"/>
            </a:endParaRPr>
          </a:p>
          <a:p>
            <a:pPr indent="0" lvl="0" marL="0" rtl="0" algn="ctr">
              <a:spcBef>
                <a:spcPts val="1000"/>
              </a:spcBef>
              <a:spcAft>
                <a:spcPts val="0"/>
              </a:spcAft>
              <a:buNone/>
            </a:pPr>
            <a:r>
              <a:rPr lang="en" sz="2200">
                <a:solidFill>
                  <a:schemeClr val="accent1"/>
                </a:solidFill>
                <a:latin typeface="Fjalla One"/>
                <a:ea typeface="Fjalla One"/>
                <a:cs typeface="Fjalla One"/>
                <a:sym typeface="Fjalla One"/>
              </a:rPr>
              <a:t>03</a:t>
            </a:r>
            <a:endParaRPr sz="2200">
              <a:solidFill>
                <a:schemeClr val="accent1"/>
              </a:solidFill>
              <a:latin typeface="Fjalla One"/>
              <a:ea typeface="Fjalla One"/>
              <a:cs typeface="Fjalla One"/>
              <a:sym typeface="Fjalla One"/>
            </a:endParaRPr>
          </a:p>
        </p:txBody>
      </p:sp>
      <p:sp>
        <p:nvSpPr>
          <p:cNvPr id="1497" name="Google Shape;1497;p46"/>
          <p:cNvSpPr txBox="1"/>
          <p:nvPr>
            <p:ph type="title"/>
          </p:nvPr>
        </p:nvSpPr>
        <p:spPr>
          <a:xfrm>
            <a:off x="-574425" y="26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t>RFE &amp; Hyperparameter Tuning</a:t>
            </a:r>
            <a:endParaRPr sz="28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par>
                                <p:cTn fill="hold" nodeType="with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864" name="Google Shape;864;p29"/>
          <p:cNvSpPr txBox="1"/>
          <p:nvPr>
            <p:ph idx="1" type="body"/>
          </p:nvPr>
        </p:nvSpPr>
        <p:spPr>
          <a:xfrm>
            <a:off x="311700" y="1152475"/>
            <a:ext cx="41754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Introduction to problem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Previous research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Objective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Significance of current analysis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Data used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Data pre-processing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Feature engineering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Algorithms </a:t>
            </a:r>
            <a:r>
              <a:rPr lang="en">
                <a:latin typeface="Barlow Semi Condensed"/>
                <a:ea typeface="Barlow Semi Condensed"/>
                <a:cs typeface="Barlow Semi Condensed"/>
                <a:sym typeface="Barlow Semi Condensed"/>
              </a:rPr>
              <a:t>evaluated</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Results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Hyperparameter optimization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Feature importance  </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Discussion/Conclusion </a:t>
            </a:r>
            <a:endParaRPr>
              <a:latin typeface="Barlow Semi Condensed"/>
              <a:ea typeface="Barlow Semi Condensed"/>
              <a:cs typeface="Barlow Semi Condensed"/>
              <a:sym typeface="Barlow Semi Condensed"/>
            </a:endParaRPr>
          </a:p>
        </p:txBody>
      </p:sp>
      <p:pic>
        <p:nvPicPr>
          <p:cNvPr id="865" name="Google Shape;865;p29"/>
          <p:cNvPicPr preferRelativeResize="0"/>
          <p:nvPr/>
        </p:nvPicPr>
        <p:blipFill>
          <a:blip r:embed="rId3">
            <a:alphaModFix/>
          </a:blip>
          <a:stretch>
            <a:fillRect/>
          </a:stretch>
        </p:blipFill>
        <p:spPr>
          <a:xfrm>
            <a:off x="4487100" y="1266125"/>
            <a:ext cx="4352100" cy="2611260"/>
          </a:xfrm>
          <a:prstGeom prst="rect">
            <a:avLst/>
          </a:prstGeom>
          <a:noFill/>
          <a:ln>
            <a:noFill/>
          </a:ln>
        </p:spPr>
      </p:pic>
      <p:sp>
        <p:nvSpPr>
          <p:cNvPr id="866" name="Google Shape;866;p29"/>
          <p:cNvSpPr txBox="1"/>
          <p:nvPr/>
        </p:nvSpPr>
        <p:spPr>
          <a:xfrm>
            <a:off x="4388975" y="3953275"/>
            <a:ext cx="445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https://www.labiotech.eu/best-biotech/ai-drug-discovery-companies/</a:t>
            </a:r>
            <a:endParaRPr sz="900"/>
          </a:p>
        </p:txBody>
      </p:sp>
      <p:sp>
        <p:nvSpPr>
          <p:cNvPr id="867" name="Google Shape;86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47"/>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Selected Features</a:t>
            </a:r>
            <a:endParaRPr sz="2820"/>
          </a:p>
        </p:txBody>
      </p:sp>
      <p:sp>
        <p:nvSpPr>
          <p:cNvPr id="1503" name="Google Shape;1503;p47"/>
          <p:cNvSpPr txBox="1"/>
          <p:nvPr>
            <p:ph idx="1" type="body"/>
          </p:nvPr>
        </p:nvSpPr>
        <p:spPr>
          <a:xfrm>
            <a:off x="623900" y="1256738"/>
            <a:ext cx="3833100" cy="686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768">
                <a:latin typeface="Barlow Semi Condensed"/>
                <a:ea typeface="Barlow Semi Condensed"/>
                <a:cs typeface="Barlow Semi Condensed"/>
                <a:sym typeface="Barlow Semi Condensed"/>
              </a:rPr>
              <a:t>Fingerprints</a:t>
            </a:r>
            <a:r>
              <a:rPr lang="en" sz="1568">
                <a:latin typeface="Comfortaa"/>
                <a:ea typeface="Comfortaa"/>
                <a:cs typeface="Comfortaa"/>
                <a:sym typeface="Comfortaa"/>
              </a:rPr>
              <a:t> </a:t>
            </a:r>
            <a:endParaRPr sz="1568">
              <a:latin typeface="Comfortaa"/>
              <a:ea typeface="Comfortaa"/>
              <a:cs typeface="Comfortaa"/>
              <a:sym typeface="Comfortaa"/>
            </a:endParaRPr>
          </a:p>
          <a:p>
            <a:pPr indent="0" lvl="0" marL="0" rtl="0" algn="l">
              <a:lnSpc>
                <a:spcPct val="95000"/>
              </a:lnSpc>
              <a:spcBef>
                <a:spcPts val="1200"/>
              </a:spcBef>
              <a:spcAft>
                <a:spcPts val="1200"/>
              </a:spcAft>
              <a:buSzPts val="275"/>
              <a:buNone/>
            </a:pPr>
            <a:r>
              <a:t/>
            </a:r>
            <a:endParaRPr sz="100">
              <a:latin typeface="Comfortaa"/>
              <a:ea typeface="Comfortaa"/>
              <a:cs typeface="Comfortaa"/>
              <a:sym typeface="Comfortaa"/>
            </a:endParaRPr>
          </a:p>
        </p:txBody>
      </p:sp>
      <p:pic>
        <p:nvPicPr>
          <p:cNvPr id="1504" name="Google Shape;1504;p47"/>
          <p:cNvPicPr preferRelativeResize="0"/>
          <p:nvPr/>
        </p:nvPicPr>
        <p:blipFill>
          <a:blip r:embed="rId3">
            <a:alphaModFix/>
          </a:blip>
          <a:stretch>
            <a:fillRect/>
          </a:stretch>
        </p:blipFill>
        <p:spPr>
          <a:xfrm>
            <a:off x="1315875" y="1653988"/>
            <a:ext cx="1203625" cy="1203625"/>
          </a:xfrm>
          <a:prstGeom prst="rect">
            <a:avLst/>
          </a:prstGeom>
          <a:noFill/>
          <a:ln>
            <a:noFill/>
          </a:ln>
        </p:spPr>
      </p:pic>
      <p:sp>
        <p:nvSpPr>
          <p:cNvPr id="1505" name="Google Shape;1505;p47"/>
          <p:cNvSpPr txBox="1"/>
          <p:nvPr/>
        </p:nvSpPr>
        <p:spPr>
          <a:xfrm>
            <a:off x="2240325" y="3073125"/>
            <a:ext cx="6050100" cy="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750">
                <a:solidFill>
                  <a:schemeClr val="dk2"/>
                </a:solidFill>
                <a:latin typeface="Barlow Semi Condensed"/>
                <a:ea typeface="Barlow Semi Condensed"/>
                <a:cs typeface="Barlow Semi Condensed"/>
                <a:sym typeface="Barlow Semi Condensed"/>
              </a:rPr>
              <a:t>Physicochemical</a:t>
            </a:r>
            <a:r>
              <a:rPr lang="en" sz="1750">
                <a:solidFill>
                  <a:schemeClr val="dk2"/>
                </a:solidFill>
                <a:latin typeface="Barlow Semi Condensed"/>
                <a:ea typeface="Barlow Semi Condensed"/>
                <a:cs typeface="Barlow Semi Condensed"/>
                <a:sym typeface="Barlow Semi Condensed"/>
              </a:rPr>
              <a:t> Descriptors</a:t>
            </a:r>
            <a:endParaRPr sz="1750">
              <a:latin typeface="Barlow Semi Condensed"/>
              <a:ea typeface="Barlow Semi Condensed"/>
              <a:cs typeface="Barlow Semi Condensed"/>
              <a:sym typeface="Barlow Semi Condensed"/>
            </a:endParaRPr>
          </a:p>
        </p:txBody>
      </p:sp>
      <p:pic>
        <p:nvPicPr>
          <p:cNvPr id="1506" name="Google Shape;1506;p47"/>
          <p:cNvPicPr preferRelativeResize="0"/>
          <p:nvPr/>
        </p:nvPicPr>
        <p:blipFill>
          <a:blip r:embed="rId4">
            <a:alphaModFix/>
          </a:blip>
          <a:stretch>
            <a:fillRect/>
          </a:stretch>
        </p:blipFill>
        <p:spPr>
          <a:xfrm>
            <a:off x="4854375" y="1120338"/>
            <a:ext cx="1590021" cy="1021600"/>
          </a:xfrm>
          <a:prstGeom prst="rect">
            <a:avLst/>
          </a:prstGeom>
          <a:noFill/>
          <a:ln>
            <a:noFill/>
          </a:ln>
        </p:spPr>
      </p:pic>
      <p:pic>
        <p:nvPicPr>
          <p:cNvPr id="1507" name="Google Shape;1507;p47"/>
          <p:cNvPicPr preferRelativeResize="0"/>
          <p:nvPr/>
        </p:nvPicPr>
        <p:blipFill>
          <a:blip r:embed="rId5">
            <a:alphaModFix/>
          </a:blip>
          <a:stretch>
            <a:fillRect/>
          </a:stretch>
        </p:blipFill>
        <p:spPr>
          <a:xfrm>
            <a:off x="6841750" y="1239315"/>
            <a:ext cx="1203625" cy="783656"/>
          </a:xfrm>
          <a:prstGeom prst="rect">
            <a:avLst/>
          </a:prstGeom>
          <a:noFill/>
          <a:ln>
            <a:noFill/>
          </a:ln>
        </p:spPr>
      </p:pic>
      <p:sp>
        <p:nvSpPr>
          <p:cNvPr id="1508" name="Google Shape;1508;p47"/>
          <p:cNvSpPr txBox="1"/>
          <p:nvPr/>
        </p:nvSpPr>
        <p:spPr>
          <a:xfrm>
            <a:off x="2282050" y="1969462"/>
            <a:ext cx="169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2"/>
                </a:solidFill>
                <a:latin typeface="Source Code Pro"/>
                <a:ea typeface="Source Code Pro"/>
                <a:cs typeface="Source Code Pro"/>
                <a:sym typeface="Source Code Pro"/>
              </a:rPr>
              <a:t>Pyrimidine</a:t>
            </a:r>
            <a:r>
              <a:rPr i="1" lang="en" sz="1200">
                <a:solidFill>
                  <a:schemeClr val="dk2"/>
                </a:solidFill>
                <a:latin typeface="Source Code Pro"/>
                <a:ea typeface="Source Code Pro"/>
                <a:cs typeface="Source Code Pro"/>
                <a:sym typeface="Source Code Pro"/>
              </a:rPr>
              <a:t> Ring </a:t>
            </a:r>
            <a:r>
              <a:rPr i="1" lang="en" sz="1200">
                <a:solidFill>
                  <a:schemeClr val="dk2"/>
                </a:solidFill>
                <a:latin typeface="Source Code Pro"/>
                <a:ea typeface="Source Code Pro"/>
                <a:cs typeface="Source Code Pro"/>
                <a:sym typeface="Source Code Pro"/>
              </a:rPr>
              <a:t>(col343)</a:t>
            </a:r>
            <a:endParaRPr i="1"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2"/>
              </a:solidFill>
              <a:latin typeface="Source Code Pro"/>
              <a:ea typeface="Source Code Pro"/>
              <a:cs typeface="Source Code Pro"/>
              <a:sym typeface="Source Code Pro"/>
            </a:endParaRPr>
          </a:p>
        </p:txBody>
      </p:sp>
      <p:sp>
        <p:nvSpPr>
          <p:cNvPr id="1509" name="Google Shape;1509;p47"/>
          <p:cNvSpPr txBox="1"/>
          <p:nvPr>
            <p:ph idx="12" type="sldNum"/>
          </p:nvPr>
        </p:nvSpPr>
        <p:spPr>
          <a:xfrm>
            <a:off x="8509758" y="460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10" name="Google Shape;1510;p47"/>
          <p:cNvSpPr/>
          <p:nvPr/>
        </p:nvSpPr>
        <p:spPr>
          <a:xfrm>
            <a:off x="5507713" y="1693038"/>
            <a:ext cx="334500" cy="423300"/>
          </a:xfrm>
          <a:prstGeom prst="rect">
            <a:avLst/>
          </a:prstGeom>
          <a:solidFill>
            <a:srgbClr val="4949F3">
              <a:alpha val="88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1" name="Google Shape;1511;p47"/>
          <p:cNvSpPr/>
          <p:nvPr/>
        </p:nvSpPr>
        <p:spPr>
          <a:xfrm>
            <a:off x="7639175" y="1239313"/>
            <a:ext cx="450600" cy="480300"/>
          </a:xfrm>
          <a:prstGeom prst="rect">
            <a:avLst/>
          </a:prstGeom>
          <a:solidFill>
            <a:srgbClr val="4949F3">
              <a:alpha val="88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2" name="Google Shape;1512;p47"/>
          <p:cNvSpPr txBox="1"/>
          <p:nvPr/>
        </p:nvSpPr>
        <p:spPr>
          <a:xfrm>
            <a:off x="4879950" y="2141948"/>
            <a:ext cx="156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Semi Condensed"/>
                <a:ea typeface="Barlow Semi Condensed"/>
                <a:cs typeface="Barlow Semi Condensed"/>
                <a:sym typeface="Barlow Semi Condensed"/>
              </a:rPr>
              <a:t>Lapatinib</a:t>
            </a:r>
            <a:endParaRPr>
              <a:latin typeface="Barlow Semi Condensed"/>
              <a:ea typeface="Barlow Semi Condensed"/>
              <a:cs typeface="Barlow Semi Condensed"/>
              <a:sym typeface="Barlow Semi Condensed"/>
            </a:endParaRPr>
          </a:p>
        </p:txBody>
      </p:sp>
      <p:sp>
        <p:nvSpPr>
          <p:cNvPr id="1513" name="Google Shape;1513;p47"/>
          <p:cNvSpPr txBox="1"/>
          <p:nvPr/>
        </p:nvSpPr>
        <p:spPr>
          <a:xfrm>
            <a:off x="6699325" y="21419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Semi Condensed"/>
                <a:ea typeface="Barlow Semi Condensed"/>
                <a:cs typeface="Barlow Semi Condensed"/>
                <a:sym typeface="Barlow Semi Condensed"/>
              </a:rPr>
              <a:t>T</a:t>
            </a:r>
            <a:r>
              <a:rPr lang="en">
                <a:solidFill>
                  <a:schemeClr val="dk1"/>
                </a:solidFill>
                <a:latin typeface="Barlow Semi Condensed"/>
                <a:ea typeface="Barlow Semi Condensed"/>
                <a:cs typeface="Barlow Semi Condensed"/>
                <a:sym typeface="Barlow Semi Condensed"/>
              </a:rPr>
              <a:t>rastuzumab</a:t>
            </a:r>
            <a:endParaRPr>
              <a:latin typeface="Barlow Semi Condensed"/>
              <a:ea typeface="Barlow Semi Condensed"/>
              <a:cs typeface="Barlow Semi Condensed"/>
              <a:sym typeface="Barlow Semi Condensed"/>
            </a:endParaRPr>
          </a:p>
        </p:txBody>
      </p:sp>
      <p:pic>
        <p:nvPicPr>
          <p:cNvPr id="1514" name="Google Shape;1514;p47"/>
          <p:cNvPicPr preferRelativeResize="0"/>
          <p:nvPr/>
        </p:nvPicPr>
        <p:blipFill>
          <a:blip r:embed="rId6">
            <a:alphaModFix/>
          </a:blip>
          <a:stretch>
            <a:fillRect/>
          </a:stretch>
        </p:blipFill>
        <p:spPr>
          <a:xfrm>
            <a:off x="368085" y="1777688"/>
            <a:ext cx="588431" cy="588450"/>
          </a:xfrm>
          <a:prstGeom prst="rect">
            <a:avLst/>
          </a:prstGeom>
          <a:noFill/>
          <a:ln>
            <a:noFill/>
          </a:ln>
        </p:spPr>
      </p:pic>
      <p:sp>
        <p:nvSpPr>
          <p:cNvPr id="1515" name="Google Shape;1515;p47"/>
          <p:cNvSpPr txBox="1"/>
          <p:nvPr/>
        </p:nvSpPr>
        <p:spPr>
          <a:xfrm>
            <a:off x="311700" y="2391738"/>
            <a:ext cx="127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2"/>
                </a:solidFill>
                <a:latin typeface="Source Code Pro"/>
                <a:ea typeface="Source Code Pro"/>
                <a:cs typeface="Source Code Pro"/>
                <a:sym typeface="Source Code Pro"/>
              </a:rPr>
              <a:t>Alkene</a:t>
            </a:r>
            <a:endParaRPr i="1"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i="1" lang="en" sz="1200">
                <a:solidFill>
                  <a:schemeClr val="dk2"/>
                </a:solidFill>
                <a:latin typeface="Source Code Pro"/>
                <a:ea typeface="Source Code Pro"/>
                <a:cs typeface="Source Code Pro"/>
                <a:sym typeface="Source Code Pro"/>
              </a:rPr>
              <a:t>(col1366)</a:t>
            </a:r>
            <a:endParaRPr/>
          </a:p>
        </p:txBody>
      </p:sp>
      <p:sp>
        <p:nvSpPr>
          <p:cNvPr id="1516" name="Google Shape;1516;p47"/>
          <p:cNvSpPr txBox="1"/>
          <p:nvPr/>
        </p:nvSpPr>
        <p:spPr>
          <a:xfrm>
            <a:off x="2881225" y="3527025"/>
            <a:ext cx="4926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highlight>
                  <a:srgbClr val="FFFFFF"/>
                </a:highlight>
                <a:latin typeface="Barlow Semi Condensed"/>
                <a:ea typeface="Barlow Semi Condensed"/>
                <a:cs typeface="Barlow Semi Condensed"/>
                <a:sym typeface="Barlow Semi Condensed"/>
              </a:rPr>
              <a:t>Abundance of </a:t>
            </a:r>
            <a:r>
              <a:rPr b="1" lang="en" sz="1350">
                <a:solidFill>
                  <a:srgbClr val="595959"/>
                </a:solidFill>
                <a:highlight>
                  <a:srgbClr val="FFFFFF"/>
                </a:highlight>
                <a:latin typeface="Barlow Semi Condensed"/>
                <a:ea typeface="Barlow Semi Condensed"/>
                <a:cs typeface="Barlow Semi Condensed"/>
                <a:sym typeface="Barlow Semi Condensed"/>
              </a:rPr>
              <a:t>molecular surface area (VSA)</a:t>
            </a:r>
            <a:r>
              <a:rPr lang="en" sz="1350">
                <a:solidFill>
                  <a:schemeClr val="dk1"/>
                </a:solidFill>
                <a:highlight>
                  <a:srgbClr val="FFFFFF"/>
                </a:highlight>
                <a:latin typeface="Barlow Semi Condensed"/>
                <a:ea typeface="Barlow Semi Condensed"/>
                <a:cs typeface="Barlow Semi Condensed"/>
                <a:sym typeface="Barlow Semi Condensed"/>
              </a:rPr>
              <a:t> and </a:t>
            </a:r>
            <a:r>
              <a:rPr b="1" lang="en" sz="1350">
                <a:solidFill>
                  <a:srgbClr val="666666"/>
                </a:solidFill>
                <a:highlight>
                  <a:srgbClr val="FFFFFF"/>
                </a:highlight>
                <a:latin typeface="Barlow Semi Condensed"/>
                <a:ea typeface="Barlow Semi Condensed"/>
                <a:cs typeface="Barlow Semi Condensed"/>
                <a:sym typeface="Barlow Semi Condensed"/>
              </a:rPr>
              <a:t>Energy State (EState)</a:t>
            </a:r>
            <a:r>
              <a:rPr lang="en" sz="1350">
                <a:solidFill>
                  <a:schemeClr val="dk1"/>
                </a:solidFill>
                <a:highlight>
                  <a:srgbClr val="FFFFFF"/>
                </a:highlight>
                <a:latin typeface="Barlow Semi Condensed"/>
                <a:ea typeface="Barlow Semi Condensed"/>
                <a:cs typeface="Barlow Semi Condensed"/>
                <a:sym typeface="Barlow Semi Condensed"/>
              </a:rPr>
              <a:t> descriptors.</a:t>
            </a:r>
            <a:endParaRPr sz="1350">
              <a:solidFill>
                <a:schemeClr val="dk1"/>
              </a:solidFill>
              <a:highlight>
                <a:srgbClr val="FFFFFF"/>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350">
              <a:solidFill>
                <a:schemeClr val="dk1"/>
              </a:solidFill>
              <a:highlight>
                <a:srgbClr val="FFFFFF"/>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b="1" sz="1350">
              <a:solidFill>
                <a:schemeClr val="dk2"/>
              </a:solidFill>
              <a:highlight>
                <a:srgbClr val="FFFFFF"/>
              </a:highlight>
              <a:latin typeface="Barlow Semi Condensed"/>
              <a:ea typeface="Barlow Semi Condensed"/>
              <a:cs typeface="Barlow Semi Condensed"/>
              <a:sym typeface="Barlow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10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par>
                                <p:cTn fill="hold" nodeType="with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par>
                                <p:cTn fill="hold" nodeType="with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000"/>
                                        <p:tgtEl>
                                          <p:spTgt spid="1514"/>
                                        </p:tgtEl>
                                      </p:cBhvr>
                                    </p:animEffect>
                                  </p:childTnLst>
                                </p:cTn>
                              </p:par>
                              <p:par>
                                <p:cTn fill="hold" nodeType="with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000"/>
                                        <p:tgtEl>
                                          <p:spTgt spid="1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000"/>
                                        <p:tgtEl>
                                          <p:spTgt spid="1506"/>
                                        </p:tgtEl>
                                      </p:cBhvr>
                                    </p:animEffect>
                                  </p:childTnLst>
                                </p:cTn>
                              </p:par>
                              <p:par>
                                <p:cTn fill="hold" nodeType="with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par>
                                <p:cTn fill="hold" nodeType="with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par>
                                <p:cTn fill="hold" nodeType="with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1000"/>
                                        <p:tgtEl>
                                          <p:spTgt spid="1511"/>
                                        </p:tgtEl>
                                      </p:cBhvr>
                                    </p:animEffect>
                                  </p:childTnLst>
                                </p:cTn>
                              </p:par>
                              <p:par>
                                <p:cTn fill="hold" nodeType="with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par>
                                <p:cTn fill="hold" nodeType="with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1000"/>
                                        <p:tgtEl>
                                          <p:spTgt spid="1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Wrapping Things Up</a:t>
            </a:r>
            <a:endParaRPr sz="2820"/>
          </a:p>
        </p:txBody>
      </p:sp>
      <p:sp>
        <p:nvSpPr>
          <p:cNvPr id="1522" name="Google Shape;1522;p48"/>
          <p:cNvSpPr txBox="1"/>
          <p:nvPr>
            <p:ph idx="1" type="body"/>
          </p:nvPr>
        </p:nvSpPr>
        <p:spPr>
          <a:xfrm>
            <a:off x="537975" y="1247925"/>
            <a:ext cx="5832600" cy="1419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971">
                <a:latin typeface="Barlow Semi Condensed"/>
                <a:ea typeface="Barlow Semi Condensed"/>
                <a:cs typeface="Barlow Semi Condensed"/>
                <a:sym typeface="Barlow Semi Condensed"/>
              </a:rPr>
              <a:t>Key Takeaways</a:t>
            </a:r>
            <a:endParaRPr b="1" sz="1971">
              <a:latin typeface="Barlow Semi Condensed"/>
              <a:ea typeface="Barlow Semi Condensed"/>
              <a:cs typeface="Barlow Semi Condensed"/>
              <a:sym typeface="Barlow Semi Condensed"/>
            </a:endParaRPr>
          </a:p>
          <a:p>
            <a:pPr indent="-317182" lvl="0" marL="457200" rtl="0" algn="l">
              <a:lnSpc>
                <a:spcPct val="100000"/>
              </a:lnSpc>
              <a:spcBef>
                <a:spcPts val="1200"/>
              </a:spcBef>
              <a:spcAft>
                <a:spcPts val="0"/>
              </a:spcAft>
              <a:buSzPct val="100000"/>
              <a:buFont typeface="Barlow Semi Condensed"/>
              <a:buChar char="-"/>
            </a:pPr>
            <a:r>
              <a:rPr lang="en" sz="1508">
                <a:latin typeface="Barlow Semi Condensed"/>
                <a:ea typeface="Barlow Semi Condensed"/>
                <a:cs typeface="Barlow Semi Condensed"/>
                <a:sym typeface="Barlow Semi Condensed"/>
              </a:rPr>
              <a:t>Effective screening tool for candidate inhibitory compounds</a:t>
            </a:r>
            <a:endParaRPr sz="1508">
              <a:latin typeface="Barlow Semi Condensed"/>
              <a:ea typeface="Barlow Semi Condensed"/>
              <a:cs typeface="Barlow Semi Condensed"/>
              <a:sym typeface="Barlow Semi Condensed"/>
            </a:endParaRPr>
          </a:p>
          <a:p>
            <a:pPr indent="-317182" lvl="0" marL="457200" rtl="0" algn="l">
              <a:lnSpc>
                <a:spcPct val="100000"/>
              </a:lnSpc>
              <a:spcBef>
                <a:spcPts val="1000"/>
              </a:spcBef>
              <a:spcAft>
                <a:spcPts val="0"/>
              </a:spcAft>
              <a:buSzPct val="100000"/>
              <a:buFont typeface="Barlow Semi Condensed"/>
              <a:buChar char="-"/>
            </a:pPr>
            <a:r>
              <a:rPr lang="en" sz="1508">
                <a:latin typeface="Barlow Semi Condensed"/>
                <a:ea typeface="Barlow Semi Condensed"/>
                <a:cs typeface="Barlow Semi Condensed"/>
                <a:sym typeface="Barlow Semi Condensed"/>
              </a:rPr>
              <a:t>Complimentary to experimental high throughput screening</a:t>
            </a:r>
            <a:endParaRPr sz="1508">
              <a:latin typeface="Barlow Semi Condensed"/>
              <a:ea typeface="Barlow Semi Condensed"/>
              <a:cs typeface="Barlow Semi Condensed"/>
              <a:sym typeface="Barlow Semi Condensed"/>
            </a:endParaRPr>
          </a:p>
          <a:p>
            <a:pPr indent="-310832" lvl="0" marL="457200" rtl="0" algn="l">
              <a:lnSpc>
                <a:spcPct val="100000"/>
              </a:lnSpc>
              <a:spcBef>
                <a:spcPts val="1200"/>
              </a:spcBef>
              <a:spcAft>
                <a:spcPts val="1200"/>
              </a:spcAft>
              <a:buSzPct val="92831"/>
              <a:buFont typeface="Barlow Semi Condensed"/>
              <a:buChar char="-"/>
            </a:pPr>
            <a:r>
              <a:rPr lang="en" sz="1508">
                <a:latin typeface="Barlow Semi Condensed"/>
                <a:ea typeface="Barlow Semi Condensed"/>
                <a:cs typeface="Barlow Semi Condensed"/>
                <a:sym typeface="Barlow Semi Condensed"/>
              </a:rPr>
              <a:t>Contributes to fight against drug resistance and rising cancer </a:t>
            </a:r>
            <a:r>
              <a:rPr lang="en" sz="1508">
                <a:latin typeface="Barlow Semi Condensed"/>
                <a:ea typeface="Barlow Semi Condensed"/>
                <a:cs typeface="Barlow Semi Condensed"/>
                <a:sym typeface="Barlow Semi Condensed"/>
              </a:rPr>
              <a:t>prevalence</a:t>
            </a:r>
            <a:r>
              <a:rPr lang="en" sz="1400">
                <a:latin typeface="Barlow Semi Condensed"/>
                <a:ea typeface="Barlow Semi Condensed"/>
                <a:cs typeface="Barlow Semi Condensed"/>
                <a:sym typeface="Barlow Semi Condensed"/>
              </a:rPr>
              <a:t> </a:t>
            </a:r>
            <a:endParaRPr sz="1400">
              <a:latin typeface="Barlow Semi Condensed"/>
              <a:ea typeface="Barlow Semi Condensed"/>
              <a:cs typeface="Barlow Semi Condensed"/>
              <a:sym typeface="Barlow Semi Condensed"/>
            </a:endParaRPr>
          </a:p>
        </p:txBody>
      </p:sp>
      <p:sp>
        <p:nvSpPr>
          <p:cNvPr id="1523" name="Google Shape;152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524" name="Google Shape;1524;p48"/>
          <p:cNvGrpSpPr/>
          <p:nvPr/>
        </p:nvGrpSpPr>
        <p:grpSpPr>
          <a:xfrm>
            <a:off x="5530076" y="2932913"/>
            <a:ext cx="3215664" cy="2210579"/>
            <a:chOff x="862950" y="825025"/>
            <a:chExt cx="5862650" cy="4111175"/>
          </a:xfrm>
        </p:grpSpPr>
        <p:sp>
          <p:nvSpPr>
            <p:cNvPr id="1525" name="Google Shape;1525;p48"/>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8"/>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8"/>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8"/>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8"/>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8"/>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8"/>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8"/>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8"/>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8"/>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8"/>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8"/>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8"/>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8"/>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8"/>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8"/>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8"/>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8"/>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8"/>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8"/>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8"/>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8"/>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8"/>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8"/>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8"/>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8"/>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8"/>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8"/>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8"/>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8"/>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8"/>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8"/>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8"/>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8"/>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8"/>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8"/>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8"/>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8"/>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8"/>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8"/>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8"/>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8"/>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8"/>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8"/>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8"/>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8"/>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8"/>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8"/>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8"/>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8"/>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8"/>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8"/>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8"/>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8"/>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8"/>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8"/>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8"/>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8"/>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8"/>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8"/>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8"/>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8"/>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8"/>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8"/>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8"/>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8"/>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8"/>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8"/>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8"/>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8"/>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8"/>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8"/>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8"/>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8"/>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8"/>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8"/>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8"/>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8"/>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8"/>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8"/>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8"/>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8"/>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8"/>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8"/>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8"/>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8"/>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8"/>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8"/>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8"/>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8"/>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8"/>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8"/>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8"/>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8"/>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8"/>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8"/>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8"/>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8"/>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8"/>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8"/>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8"/>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8"/>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8"/>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8"/>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8"/>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8"/>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8"/>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8"/>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8"/>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8"/>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8"/>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8"/>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8"/>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8"/>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8"/>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8"/>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8"/>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4" name="Google Shape;1734;p48"/>
          <p:cNvSpPr txBox="1"/>
          <p:nvPr>
            <p:ph idx="1" type="body"/>
          </p:nvPr>
        </p:nvSpPr>
        <p:spPr>
          <a:xfrm>
            <a:off x="537975" y="2753925"/>
            <a:ext cx="5078700" cy="1419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latin typeface="Barlow Semi Condensed"/>
                <a:ea typeface="Barlow Semi Condensed"/>
                <a:cs typeface="Barlow Semi Condensed"/>
                <a:sym typeface="Barlow Semi Condensed"/>
              </a:rPr>
              <a:t>Limitations &amp; Future Directions</a:t>
            </a:r>
            <a:endParaRPr b="1">
              <a:latin typeface="Barlow Semi Condensed"/>
              <a:ea typeface="Barlow Semi Condensed"/>
              <a:cs typeface="Barlow Semi Condensed"/>
              <a:sym typeface="Barlow Semi Condensed"/>
            </a:endParaRPr>
          </a:p>
          <a:p>
            <a:pPr indent="-314325" lvl="0" marL="457200" rtl="0" algn="l">
              <a:lnSpc>
                <a:spcPct val="100000"/>
              </a:lnSpc>
              <a:spcBef>
                <a:spcPts val="1200"/>
              </a:spcBef>
              <a:spcAft>
                <a:spcPts val="0"/>
              </a:spcAft>
              <a:buSzPts val="1350"/>
              <a:buFont typeface="Barlow Semi Condensed"/>
              <a:buChar char="-"/>
            </a:pPr>
            <a:r>
              <a:rPr lang="en" sz="1350">
                <a:latin typeface="Barlow Semi Condensed"/>
                <a:ea typeface="Barlow Semi Condensed"/>
                <a:cs typeface="Barlow Semi Condensed"/>
                <a:sym typeface="Barlow Semi Condensed"/>
              </a:rPr>
              <a:t>Comprehensive algorithm/model evaluations</a:t>
            </a:r>
            <a:endParaRPr sz="1350">
              <a:latin typeface="Barlow Semi Condensed"/>
              <a:ea typeface="Barlow Semi Condensed"/>
              <a:cs typeface="Barlow Semi Condensed"/>
              <a:sym typeface="Barlow Semi Condensed"/>
            </a:endParaRPr>
          </a:p>
          <a:p>
            <a:pPr indent="-314325" lvl="0" marL="457200" rtl="0" algn="l">
              <a:lnSpc>
                <a:spcPct val="100000"/>
              </a:lnSpc>
              <a:spcBef>
                <a:spcPts val="1000"/>
              </a:spcBef>
              <a:spcAft>
                <a:spcPts val="0"/>
              </a:spcAft>
              <a:buSzPts val="1350"/>
              <a:buFont typeface="Barlow Semi Condensed"/>
              <a:buChar char="-"/>
            </a:pPr>
            <a:r>
              <a:rPr lang="en" sz="1350">
                <a:latin typeface="Barlow Semi Condensed"/>
                <a:ea typeface="Barlow Semi Condensed"/>
                <a:cs typeface="Barlow Semi Condensed"/>
                <a:sym typeface="Barlow Semi Condensed"/>
              </a:rPr>
              <a:t>Incorporation of more experimental data</a:t>
            </a:r>
            <a:endParaRPr sz="1350">
              <a:latin typeface="Barlow Semi Condensed"/>
              <a:ea typeface="Barlow Semi Condensed"/>
              <a:cs typeface="Barlow Semi Condensed"/>
              <a:sym typeface="Barlow Semi Condensed"/>
            </a:endParaRPr>
          </a:p>
          <a:p>
            <a:pPr indent="-314325" lvl="0" marL="457200" rtl="0" algn="l">
              <a:lnSpc>
                <a:spcPct val="100000"/>
              </a:lnSpc>
              <a:spcBef>
                <a:spcPts val="1000"/>
              </a:spcBef>
              <a:spcAft>
                <a:spcPts val="1200"/>
              </a:spcAft>
              <a:buSzPts val="1350"/>
              <a:buFont typeface="Barlow Semi Condensed"/>
              <a:buChar char="-"/>
            </a:pPr>
            <a:r>
              <a:rPr lang="en" sz="1350">
                <a:latin typeface="Barlow Semi Condensed"/>
                <a:ea typeface="Barlow Semi Condensed"/>
                <a:cs typeface="Barlow Semi Condensed"/>
                <a:sym typeface="Barlow Semi Condensed"/>
              </a:rPr>
              <a:t>Integration of molecular features in docking simulations</a:t>
            </a:r>
            <a:endParaRPr sz="1350">
              <a:latin typeface="Barlow Semi Condensed"/>
              <a:ea typeface="Barlow Semi Condensed"/>
              <a:cs typeface="Barlow Semi Condensed"/>
              <a:sym typeface="Barlow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2000"/>
                                        <p:tgtEl>
                                          <p:spTgt spid="1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49"/>
          <p:cNvSpPr txBox="1"/>
          <p:nvPr>
            <p:ph type="title"/>
          </p:nvPr>
        </p:nvSpPr>
        <p:spPr>
          <a:xfrm>
            <a:off x="2105425" y="384048"/>
            <a:ext cx="4937700" cy="1079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7200"/>
              <a:t>Thanks!</a:t>
            </a:r>
            <a:endParaRPr sz="7200"/>
          </a:p>
        </p:txBody>
      </p:sp>
      <p:sp>
        <p:nvSpPr>
          <p:cNvPr id="1740" name="Google Shape;1740;p49"/>
          <p:cNvSpPr txBox="1"/>
          <p:nvPr>
            <p:ph idx="1" type="subTitle"/>
          </p:nvPr>
        </p:nvSpPr>
        <p:spPr>
          <a:xfrm>
            <a:off x="3017520" y="1709928"/>
            <a:ext cx="3099900" cy="143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2000">
                <a:solidFill>
                  <a:schemeClr val="accent1"/>
                </a:solidFill>
              </a:rPr>
              <a:t>RDKit Development Team</a:t>
            </a:r>
            <a:endParaRPr sz="2000">
              <a:solidFill>
                <a:schemeClr val="accent1"/>
              </a:solidFill>
            </a:endParaRPr>
          </a:p>
          <a:p>
            <a:pPr indent="0" lvl="0" marL="0" rtl="0" algn="ctr">
              <a:spcBef>
                <a:spcPts val="1200"/>
              </a:spcBef>
              <a:spcAft>
                <a:spcPts val="1200"/>
              </a:spcAft>
              <a:buClr>
                <a:schemeClr val="dk1"/>
              </a:buClr>
              <a:buSzPts val="1100"/>
              <a:buFont typeface="Arial"/>
              <a:buNone/>
            </a:pPr>
            <a:r>
              <a:rPr lang="en" sz="2000">
                <a:solidFill>
                  <a:schemeClr val="accent1"/>
                </a:solidFill>
              </a:rPr>
              <a:t>Dr. Dan Tulpan</a:t>
            </a:r>
            <a:endParaRPr sz="2000">
              <a:solidFill>
                <a:schemeClr val="accent1"/>
              </a:solidFill>
            </a:endParaRPr>
          </a:p>
        </p:txBody>
      </p:sp>
      <p:sp>
        <p:nvSpPr>
          <p:cNvPr id="1741" name="Google Shape;1741;p49"/>
          <p:cNvSpPr/>
          <p:nvPr/>
        </p:nvSpPr>
        <p:spPr>
          <a:xfrm>
            <a:off x="2402150" y="3620525"/>
            <a:ext cx="4444200" cy="87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42" name="Google Shape;1742;p49"/>
          <p:cNvPicPr preferRelativeResize="0"/>
          <p:nvPr/>
        </p:nvPicPr>
        <p:blipFill>
          <a:blip r:embed="rId3">
            <a:alphaModFix/>
          </a:blip>
          <a:stretch>
            <a:fillRect/>
          </a:stretch>
        </p:blipFill>
        <p:spPr>
          <a:xfrm>
            <a:off x="2900225" y="3392188"/>
            <a:ext cx="3448050" cy="1323975"/>
          </a:xfrm>
          <a:prstGeom prst="rect">
            <a:avLst/>
          </a:prstGeom>
          <a:noFill/>
          <a:ln>
            <a:noFill/>
          </a:ln>
        </p:spPr>
      </p:pic>
      <p:sp>
        <p:nvSpPr>
          <p:cNvPr id="1743" name="Google Shape;1743;p4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50"/>
          <p:cNvSpPr txBox="1"/>
          <p:nvPr>
            <p:ph type="title"/>
          </p:nvPr>
        </p:nvSpPr>
        <p:spPr>
          <a:xfrm>
            <a:off x="311700" y="8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References</a:t>
            </a:r>
            <a:endParaRPr sz="2820"/>
          </a:p>
        </p:txBody>
      </p:sp>
      <p:sp>
        <p:nvSpPr>
          <p:cNvPr id="1749" name="Google Shape;174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50" name="Google Shape;1750;p50"/>
          <p:cNvSpPr txBox="1"/>
          <p:nvPr/>
        </p:nvSpPr>
        <p:spPr>
          <a:xfrm>
            <a:off x="180600" y="659750"/>
            <a:ext cx="8651700" cy="4843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1. Abourehab MAS, Alqahtani AM, Youssif BGM, Gouda AM. Globally Approved EGFR Inhibitors: Insights into Their Syntheses, Target Kinases, Biological Activities, Receptor Interactions, and Metabolism. Molecules. 2021 Nov 4;26(21):6677. doi: 10.3390/molecules26216677. PMID: 34771085; PMCID: PMC8587155. </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2. Appert-Collin A, Hubert P, Crémel G, Bennasroune A. Role of ErbB Receptors in Cancer Cell Migration and Invasion. Front Pharmacol. 2015 Nov 24;6:283. doi: 10.3389/fphar.2015.00283. PMID: 26635612; PMCID: PMC4657385.</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3. Aykul, S., &amp; Martinez-Hackert, E. (2016). Determination of half-maximal inhibitory concentration using biosensor-based protein interaction analysis. Analytical Biochemistry, 508, 97–103. https://doi.org/10.1016/j.ab.2016.06.025</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4. Bhushan A, Gonsalves A, Menon JU. Current State of Breast Cancer Diagnosis, Treatment, and Theranostics. Pharmaceutics. 2021 May 14;13(5):723. doi: 10.3390/pharmaceutics13050723. PMID: 34069059; PMCID: PMC8156889.</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5. Dietterich TG. Ensemble methods in machine learning In: Goos G, Hartmanis J, Van Leeuwen JP, editors. International Workshop on Multiple Classifier Systems. Springer: 2000. p. 1–15.</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6. Herbst RS. Review of epidermal growth factor receptor biology. Int J Radiat Oncol Biol Phys. 2004;59(2 Suppl):21-6. doi: 10.1016/j.ijrobp.2003.11.041. PMID: 15142631.</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7. Polyak K. Heterogeneity in breast cancer. J Clin Invest. 2011 Oct;121(10):3786-8. doi: 10.1172/JCI60534. Epub 2011 Oct 3. PMID: 21965334; PMCID: PMC3195489.</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8. Speck-Planche A, Kleandrova VV, Luan F, Cordeiro MN. Chemoinformatics in anti-cancer chemotherapy: multi-target QSAR model for the in silico discovery of anti-breast cancer agents. Eur J Pharm Sci. 2012 Aug 30;47(1):273-9. doi: 10.1016/j.ejps.2012.04.012. Epub 2012 Apr 17. PMID: 22538055.</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9. Xiao Y, Wu J, Lin Z, Zhao X. A deep learning-based multi-model ensemble method for cancer prediction. Comput Methods Prog Biomed. 2018; 153:1–9</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10.  Zhao M, Wang L, Zheng L, Zhang M, Qiu C, Zhang Y, Du D, Niu B. 2D-QSAR and 3D-QSAR Analyses for EGFR Inhibitors. Biomed Res Int. 2017;2017:4649191. doi: 11.1155/2017/4649191. Epub 2017 May 29. PMID: 28630865; PMCID: PMC5467385.</a:t>
            </a:r>
            <a:endParaRPr sz="1000">
              <a:solidFill>
                <a:schemeClr val="dk1"/>
              </a:solidFill>
              <a:latin typeface="Barlow Semi Condensed"/>
              <a:ea typeface="Barlow Semi Condensed"/>
              <a:cs typeface="Barlow Semi Condensed"/>
              <a:sym typeface="Barlow Semi Condensed"/>
            </a:endParaRPr>
          </a:p>
          <a:p>
            <a:pPr indent="0" lvl="0" marL="0" marR="0" rtl="0" algn="just">
              <a:lnSpc>
                <a:spcPct val="100000"/>
              </a:lnSpc>
              <a:spcBef>
                <a:spcPts val="1000"/>
              </a:spcBef>
              <a:spcAft>
                <a:spcPts val="0"/>
              </a:spcAft>
              <a:buNone/>
            </a:pPr>
            <a:r>
              <a:rPr lang="en" sz="1000">
                <a:solidFill>
                  <a:schemeClr val="dk1"/>
                </a:solidFill>
                <a:latin typeface="Barlow Semi Condensed"/>
                <a:ea typeface="Barlow Semi Condensed"/>
                <a:cs typeface="Barlow Semi Condensed"/>
                <a:sym typeface="Barlow Semi Condensed"/>
              </a:rPr>
              <a:t>11. Zdrazil, B., Felix, E., Hunter, F., Manners, E. J., Blackshaw, J., Corbett, S., de Veij, M., Ioannidis, H., Lopez, D. M., Mosquera, J. F., Magarinos, M. P., Bosc, N., Arcila, R., Kizilören, T., Gaulton, A., Bento, A. P., Adasme, M. F., Monecke, P., Landrum, G. A., &amp; Leach, A. R. (2023). The CHEMBL database in 2023: A drug discovery platform spanning multiple bioactivity data types and time periods. Nucleic Acids Research, 52(D1). https://doi.org/10.1093/nar/gkad1004</a:t>
            </a:r>
            <a:endParaRPr sz="1000">
              <a:solidFill>
                <a:schemeClr val="dk1"/>
              </a:solidFill>
              <a:latin typeface="Barlow Semi Condensed"/>
              <a:ea typeface="Barlow Semi Condensed"/>
              <a:cs typeface="Barlow Semi Condensed"/>
              <a:sym typeface="Barlow Semi Condensed"/>
            </a:endParaRPr>
          </a:p>
          <a:p>
            <a:pPr indent="0" lvl="0" marL="0" rtl="0" algn="just">
              <a:lnSpc>
                <a:spcPct val="100000"/>
              </a:lnSpc>
              <a:spcBef>
                <a:spcPts val="1000"/>
              </a:spcBef>
              <a:spcAft>
                <a:spcPts val="1100"/>
              </a:spcAft>
              <a:buNone/>
            </a:pPr>
            <a:r>
              <a:rPr lang="en" sz="1100">
                <a:solidFill>
                  <a:srgbClr val="BFBFBF"/>
                </a:solidFill>
              </a:rPr>
              <a:t> </a:t>
            </a:r>
            <a:endParaRPr sz="1100">
              <a:solidFill>
                <a:srgbClr val="BFBFB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grpSp>
        <p:nvGrpSpPr>
          <p:cNvPr id="1755" name="Google Shape;1755;p51"/>
          <p:cNvGrpSpPr/>
          <p:nvPr/>
        </p:nvGrpSpPr>
        <p:grpSpPr>
          <a:xfrm>
            <a:off x="5568328" y="4116392"/>
            <a:ext cx="2812778" cy="1001733"/>
            <a:chOff x="2771600" y="526920"/>
            <a:chExt cx="3480300" cy="1145100"/>
          </a:xfrm>
        </p:grpSpPr>
        <p:sp>
          <p:nvSpPr>
            <p:cNvPr id="1756" name="Google Shape;1756;p51"/>
            <p:cNvSpPr/>
            <p:nvPr/>
          </p:nvSpPr>
          <p:spPr>
            <a:xfrm>
              <a:off x="2771600" y="526920"/>
              <a:ext cx="3480300" cy="1145100"/>
            </a:xfrm>
            <a:prstGeom prst="roundRect">
              <a:avLst>
                <a:gd fmla="val 16667" name="adj"/>
              </a:avLst>
            </a:prstGeom>
            <a:solidFill>
              <a:srgbClr val="77C6FC"/>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a:off x="2849650" y="606775"/>
              <a:ext cx="3324000" cy="9855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51"/>
          <p:cNvGrpSpPr/>
          <p:nvPr/>
        </p:nvGrpSpPr>
        <p:grpSpPr>
          <a:xfrm>
            <a:off x="5579008" y="2474342"/>
            <a:ext cx="2812778" cy="1001733"/>
            <a:chOff x="2771600" y="526920"/>
            <a:chExt cx="3480300" cy="1145100"/>
          </a:xfrm>
        </p:grpSpPr>
        <p:sp>
          <p:nvSpPr>
            <p:cNvPr id="1759" name="Google Shape;1759;p51"/>
            <p:cNvSpPr/>
            <p:nvPr/>
          </p:nvSpPr>
          <p:spPr>
            <a:xfrm>
              <a:off x="2771600" y="526920"/>
              <a:ext cx="3480300" cy="1145100"/>
            </a:xfrm>
            <a:prstGeom prst="roundRect">
              <a:avLst>
                <a:gd fmla="val 16667" name="adj"/>
              </a:avLst>
            </a:prstGeom>
            <a:solidFill>
              <a:srgbClr val="77C6FC"/>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1"/>
            <p:cNvSpPr/>
            <p:nvPr/>
          </p:nvSpPr>
          <p:spPr>
            <a:xfrm>
              <a:off x="2849650" y="606775"/>
              <a:ext cx="3324000" cy="9855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51"/>
          <p:cNvGrpSpPr/>
          <p:nvPr/>
        </p:nvGrpSpPr>
        <p:grpSpPr>
          <a:xfrm>
            <a:off x="5568328" y="1144592"/>
            <a:ext cx="2812778" cy="1001733"/>
            <a:chOff x="2771600" y="526920"/>
            <a:chExt cx="3480300" cy="1145100"/>
          </a:xfrm>
        </p:grpSpPr>
        <p:sp>
          <p:nvSpPr>
            <p:cNvPr id="1762" name="Google Shape;1762;p51"/>
            <p:cNvSpPr/>
            <p:nvPr/>
          </p:nvSpPr>
          <p:spPr>
            <a:xfrm>
              <a:off x="2771600" y="526920"/>
              <a:ext cx="3480300" cy="1145100"/>
            </a:xfrm>
            <a:prstGeom prst="roundRect">
              <a:avLst>
                <a:gd fmla="val 16667" name="adj"/>
              </a:avLst>
            </a:prstGeom>
            <a:solidFill>
              <a:srgbClr val="77C6FC"/>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1"/>
            <p:cNvSpPr/>
            <p:nvPr/>
          </p:nvSpPr>
          <p:spPr>
            <a:xfrm>
              <a:off x="2849650" y="606775"/>
              <a:ext cx="3324000" cy="9855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51"/>
          <p:cNvGrpSpPr/>
          <p:nvPr/>
        </p:nvGrpSpPr>
        <p:grpSpPr>
          <a:xfrm>
            <a:off x="219675" y="4027912"/>
            <a:ext cx="717472" cy="792383"/>
            <a:chOff x="731647" y="573573"/>
            <a:chExt cx="635100" cy="734640"/>
          </a:xfrm>
        </p:grpSpPr>
        <p:grpSp>
          <p:nvGrpSpPr>
            <p:cNvPr id="1765" name="Google Shape;1765;p51"/>
            <p:cNvGrpSpPr/>
            <p:nvPr/>
          </p:nvGrpSpPr>
          <p:grpSpPr>
            <a:xfrm>
              <a:off x="731647" y="573573"/>
              <a:ext cx="635100" cy="635100"/>
              <a:chOff x="917231" y="750460"/>
              <a:chExt cx="635100" cy="635100"/>
            </a:xfrm>
          </p:grpSpPr>
          <p:sp>
            <p:nvSpPr>
              <p:cNvPr id="1766" name="Google Shape;1766;p51"/>
              <p:cNvSpPr/>
              <p:nvPr/>
            </p:nvSpPr>
            <p:spPr>
              <a:xfrm>
                <a:off x="917231" y="750460"/>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1"/>
              <p:cNvSpPr/>
              <p:nvPr/>
            </p:nvSpPr>
            <p:spPr>
              <a:xfrm>
                <a:off x="1001943" y="835185"/>
                <a:ext cx="465600" cy="465600"/>
              </a:xfrm>
              <a:prstGeom prst="ellipse">
                <a:avLst/>
              </a:prstGeom>
              <a:solidFill>
                <a:srgbClr val="77C6FC"/>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51"/>
            <p:cNvGrpSpPr/>
            <p:nvPr/>
          </p:nvGrpSpPr>
          <p:grpSpPr>
            <a:xfrm>
              <a:off x="961679" y="1281213"/>
              <a:ext cx="175013" cy="27000"/>
              <a:chOff x="5662375" y="212375"/>
              <a:chExt cx="175013" cy="27000"/>
            </a:xfrm>
          </p:grpSpPr>
          <p:sp>
            <p:nvSpPr>
              <p:cNvPr id="1769" name="Google Shape;1769;p51"/>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0" name="Google Shape;1770;p51"/>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1" name="Google Shape;1771;p51"/>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72" name="Google Shape;1772;p51"/>
          <p:cNvGrpSpPr/>
          <p:nvPr/>
        </p:nvGrpSpPr>
        <p:grpSpPr>
          <a:xfrm>
            <a:off x="200197" y="2560739"/>
            <a:ext cx="756404" cy="828968"/>
            <a:chOff x="731647" y="573573"/>
            <a:chExt cx="635100" cy="734640"/>
          </a:xfrm>
        </p:grpSpPr>
        <p:grpSp>
          <p:nvGrpSpPr>
            <p:cNvPr id="1773" name="Google Shape;1773;p51"/>
            <p:cNvGrpSpPr/>
            <p:nvPr/>
          </p:nvGrpSpPr>
          <p:grpSpPr>
            <a:xfrm>
              <a:off x="731647" y="573573"/>
              <a:ext cx="635100" cy="635100"/>
              <a:chOff x="917231" y="750460"/>
              <a:chExt cx="635100" cy="635100"/>
            </a:xfrm>
          </p:grpSpPr>
          <p:sp>
            <p:nvSpPr>
              <p:cNvPr id="1774" name="Google Shape;1774;p51"/>
              <p:cNvSpPr/>
              <p:nvPr/>
            </p:nvSpPr>
            <p:spPr>
              <a:xfrm>
                <a:off x="917231" y="750460"/>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1"/>
              <p:cNvSpPr/>
              <p:nvPr/>
            </p:nvSpPr>
            <p:spPr>
              <a:xfrm>
                <a:off x="1001943" y="835185"/>
                <a:ext cx="465600" cy="465600"/>
              </a:xfrm>
              <a:prstGeom prst="ellipse">
                <a:avLst/>
              </a:prstGeom>
              <a:solidFill>
                <a:srgbClr val="77C6FC"/>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51"/>
            <p:cNvGrpSpPr/>
            <p:nvPr/>
          </p:nvGrpSpPr>
          <p:grpSpPr>
            <a:xfrm>
              <a:off x="961679" y="1281213"/>
              <a:ext cx="175013" cy="27000"/>
              <a:chOff x="5662375" y="212375"/>
              <a:chExt cx="175013" cy="27000"/>
            </a:xfrm>
          </p:grpSpPr>
          <p:sp>
            <p:nvSpPr>
              <p:cNvPr id="1777" name="Google Shape;1777;p51"/>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8" name="Google Shape;1778;p51"/>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79" name="Google Shape;1779;p51"/>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80" name="Google Shape;1780;p51"/>
          <p:cNvGrpSpPr/>
          <p:nvPr/>
        </p:nvGrpSpPr>
        <p:grpSpPr>
          <a:xfrm>
            <a:off x="260859" y="1346073"/>
            <a:ext cx="635100" cy="734640"/>
            <a:chOff x="731647" y="573573"/>
            <a:chExt cx="635100" cy="734640"/>
          </a:xfrm>
        </p:grpSpPr>
        <p:grpSp>
          <p:nvGrpSpPr>
            <p:cNvPr id="1781" name="Google Shape;1781;p51"/>
            <p:cNvGrpSpPr/>
            <p:nvPr/>
          </p:nvGrpSpPr>
          <p:grpSpPr>
            <a:xfrm>
              <a:off x="731647" y="573573"/>
              <a:ext cx="635100" cy="635100"/>
              <a:chOff x="917231" y="750460"/>
              <a:chExt cx="635100" cy="635100"/>
            </a:xfrm>
          </p:grpSpPr>
          <p:sp>
            <p:nvSpPr>
              <p:cNvPr id="1782" name="Google Shape;1782;p51"/>
              <p:cNvSpPr/>
              <p:nvPr/>
            </p:nvSpPr>
            <p:spPr>
              <a:xfrm>
                <a:off x="917231" y="750460"/>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1"/>
              <p:cNvSpPr/>
              <p:nvPr/>
            </p:nvSpPr>
            <p:spPr>
              <a:xfrm>
                <a:off x="1001943" y="835185"/>
                <a:ext cx="465600" cy="465600"/>
              </a:xfrm>
              <a:prstGeom prst="ellipse">
                <a:avLst/>
              </a:prstGeom>
              <a:solidFill>
                <a:srgbClr val="77C6FC"/>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51"/>
            <p:cNvGrpSpPr/>
            <p:nvPr/>
          </p:nvGrpSpPr>
          <p:grpSpPr>
            <a:xfrm>
              <a:off x="961679" y="1281213"/>
              <a:ext cx="175013" cy="27000"/>
              <a:chOff x="5662375" y="212375"/>
              <a:chExt cx="175013" cy="27000"/>
            </a:xfrm>
          </p:grpSpPr>
          <p:sp>
            <p:nvSpPr>
              <p:cNvPr id="1785" name="Google Shape;1785;p51"/>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6" name="Google Shape;1786;p51"/>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7" name="Google Shape;1787;p51"/>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788" name="Google Shape;1788;p51"/>
          <p:cNvSpPr txBox="1"/>
          <p:nvPr>
            <p:ph type="title"/>
          </p:nvPr>
        </p:nvSpPr>
        <p:spPr>
          <a:xfrm>
            <a:off x="1568775" y="442350"/>
            <a:ext cx="6006300" cy="59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Molecular Fingerprinting Explained</a:t>
            </a:r>
            <a:endParaRPr/>
          </a:p>
        </p:txBody>
      </p:sp>
      <p:graphicFrame>
        <p:nvGraphicFramePr>
          <p:cNvPr id="1789" name="Google Shape;1789;p51"/>
          <p:cNvGraphicFramePr/>
          <p:nvPr/>
        </p:nvGraphicFramePr>
        <p:xfrm>
          <a:off x="5784500" y="1249275"/>
          <a:ext cx="3000000" cy="3000000"/>
        </p:xfrm>
        <a:graphic>
          <a:graphicData uri="http://schemas.openxmlformats.org/drawingml/2006/table">
            <a:tbl>
              <a:tblPr>
                <a:noFill/>
                <a:tableStyleId>{C95FFFAC-5836-4CCD-AEC0-32A39403B8F0}</a:tableStyleId>
              </a:tblPr>
              <a:tblGrid>
                <a:gridCol w="808100"/>
                <a:gridCol w="808100"/>
                <a:gridCol w="808100"/>
              </a:tblGrid>
              <a:tr h="381000">
                <a:tc>
                  <a:txBody>
                    <a:bodyPr/>
                    <a:lstStyle/>
                    <a:p>
                      <a:pPr indent="0" lvl="0" marL="0" rtl="0" algn="l">
                        <a:spcBef>
                          <a:spcPts val="0"/>
                        </a:spcBef>
                        <a:spcAft>
                          <a:spcPts val="0"/>
                        </a:spcAft>
                        <a:buNone/>
                      </a:pPr>
                      <a:r>
                        <a:rPr lang="en"/>
                        <a:t>AA</a:t>
                      </a:r>
                      <a:endParaRPr/>
                    </a:p>
                  </a:txBody>
                  <a:tcPr marT="91425" marB="91425" marR="91425" marL="91425"/>
                </a:tc>
                <a:tc>
                  <a:txBody>
                    <a:bodyPr/>
                    <a:lstStyle/>
                    <a:p>
                      <a:pPr indent="0" lvl="0" marL="0" rtl="0" algn="l">
                        <a:spcBef>
                          <a:spcPts val="0"/>
                        </a:spcBef>
                        <a:spcAft>
                          <a:spcPts val="0"/>
                        </a:spcAft>
                        <a:buNone/>
                      </a:pPr>
                      <a:r>
                        <a:rPr lang="en"/>
                        <a:t>AT</a:t>
                      </a:r>
                      <a:endParaRPr/>
                    </a:p>
                  </a:txBody>
                  <a:tcPr marT="91425" marB="91425" marR="91425" marL="91425"/>
                </a:tc>
                <a:tc>
                  <a:txBody>
                    <a:bodyPr/>
                    <a:lstStyle/>
                    <a:p>
                      <a:pPr indent="0" lvl="0" marL="0" rtl="0" algn="l">
                        <a:spcBef>
                          <a:spcPts val="0"/>
                        </a:spcBef>
                        <a:spcAft>
                          <a:spcPts val="0"/>
                        </a:spcAft>
                        <a:buNone/>
                      </a:pPr>
                      <a:r>
                        <a:rPr lang="en"/>
                        <a:t>AC</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1790" name="Google Shape;1790;p51"/>
          <p:cNvSpPr txBox="1"/>
          <p:nvPr/>
        </p:nvSpPr>
        <p:spPr>
          <a:xfrm>
            <a:off x="3461100" y="1386000"/>
            <a:ext cx="147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AAAATATAC</a:t>
            </a:r>
            <a:endParaRPr sz="1800">
              <a:solidFill>
                <a:schemeClr val="dk2"/>
              </a:solidFill>
            </a:endParaRPr>
          </a:p>
        </p:txBody>
      </p:sp>
      <p:pic>
        <p:nvPicPr>
          <p:cNvPr id="1791" name="Google Shape;1791;p51"/>
          <p:cNvPicPr preferRelativeResize="0"/>
          <p:nvPr/>
        </p:nvPicPr>
        <p:blipFill>
          <a:blip r:embed="rId3">
            <a:alphaModFix/>
          </a:blip>
          <a:stretch>
            <a:fillRect/>
          </a:stretch>
        </p:blipFill>
        <p:spPr>
          <a:xfrm>
            <a:off x="249300" y="1345938"/>
            <a:ext cx="652825" cy="652825"/>
          </a:xfrm>
          <a:prstGeom prst="rect">
            <a:avLst/>
          </a:prstGeom>
          <a:noFill/>
          <a:ln>
            <a:noFill/>
          </a:ln>
        </p:spPr>
      </p:pic>
      <p:sp>
        <p:nvSpPr>
          <p:cNvPr id="1792" name="Google Shape;1792;p51"/>
          <p:cNvSpPr txBox="1"/>
          <p:nvPr/>
        </p:nvSpPr>
        <p:spPr>
          <a:xfrm>
            <a:off x="1066075" y="1502200"/>
            <a:ext cx="2155800" cy="4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rPr>
              <a:t>k-</a:t>
            </a:r>
            <a:r>
              <a:rPr lang="en" sz="1800">
                <a:solidFill>
                  <a:schemeClr val="dk2"/>
                </a:solidFill>
              </a:rPr>
              <a:t>mers for DNA</a:t>
            </a:r>
            <a:endParaRPr sz="1800">
              <a:solidFill>
                <a:schemeClr val="dk2"/>
              </a:solidFill>
            </a:endParaRPr>
          </a:p>
        </p:txBody>
      </p:sp>
      <p:pic>
        <p:nvPicPr>
          <p:cNvPr id="1793" name="Google Shape;1793;p51"/>
          <p:cNvPicPr preferRelativeResize="0"/>
          <p:nvPr/>
        </p:nvPicPr>
        <p:blipFill>
          <a:blip r:embed="rId4">
            <a:alphaModFix/>
          </a:blip>
          <a:stretch>
            <a:fillRect/>
          </a:stretch>
        </p:blipFill>
        <p:spPr>
          <a:xfrm>
            <a:off x="252000" y="2644275"/>
            <a:ext cx="635100" cy="548127"/>
          </a:xfrm>
          <a:prstGeom prst="rect">
            <a:avLst/>
          </a:prstGeom>
          <a:noFill/>
          <a:ln>
            <a:noFill/>
          </a:ln>
        </p:spPr>
      </p:pic>
      <p:sp>
        <p:nvSpPr>
          <p:cNvPr id="1794" name="Google Shape;1794;p51"/>
          <p:cNvSpPr txBox="1"/>
          <p:nvPr/>
        </p:nvSpPr>
        <p:spPr>
          <a:xfrm>
            <a:off x="1113625" y="2522400"/>
            <a:ext cx="23007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rPr>
              <a:t>N</a:t>
            </a:r>
            <a:r>
              <a:rPr lang="en" sz="1800">
                <a:solidFill>
                  <a:schemeClr val="dk2"/>
                </a:solidFill>
              </a:rPr>
              <a:t>-grams</a:t>
            </a:r>
            <a:r>
              <a:rPr lang="en" sz="1800">
                <a:solidFill>
                  <a:schemeClr val="dk2"/>
                </a:solidFill>
              </a:rPr>
              <a:t> for Natural Language Processing</a:t>
            </a:r>
            <a:endParaRPr sz="1800">
              <a:solidFill>
                <a:schemeClr val="dk2"/>
              </a:solidFill>
            </a:endParaRPr>
          </a:p>
        </p:txBody>
      </p:sp>
      <p:sp>
        <p:nvSpPr>
          <p:cNvPr id="1795" name="Google Shape;1795;p51"/>
          <p:cNvSpPr txBox="1"/>
          <p:nvPr/>
        </p:nvSpPr>
        <p:spPr>
          <a:xfrm>
            <a:off x="3481775" y="2805250"/>
            <a:ext cx="1848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“Hello World!”</a:t>
            </a:r>
            <a:endParaRPr sz="1800">
              <a:solidFill>
                <a:schemeClr val="dk2"/>
              </a:solidFill>
            </a:endParaRPr>
          </a:p>
        </p:txBody>
      </p:sp>
      <p:graphicFrame>
        <p:nvGraphicFramePr>
          <p:cNvPr id="1796" name="Google Shape;1796;p51"/>
          <p:cNvGraphicFramePr/>
          <p:nvPr/>
        </p:nvGraphicFramePr>
        <p:xfrm>
          <a:off x="5784500" y="2571750"/>
          <a:ext cx="3000000" cy="3000000"/>
        </p:xfrm>
        <a:graphic>
          <a:graphicData uri="http://schemas.openxmlformats.org/drawingml/2006/table">
            <a:tbl>
              <a:tblPr>
                <a:noFill/>
                <a:tableStyleId>{C95FFFAC-5836-4CCD-AEC0-32A39403B8F0}</a:tableStyleId>
              </a:tblPr>
              <a:tblGrid>
                <a:gridCol w="808100"/>
                <a:gridCol w="808100"/>
                <a:gridCol w="808100"/>
              </a:tblGrid>
              <a:tr h="381000">
                <a:tc>
                  <a:txBody>
                    <a:bodyPr/>
                    <a:lstStyle/>
                    <a:p>
                      <a:pPr indent="0" lvl="0" marL="0" rtl="0" algn="l">
                        <a:spcBef>
                          <a:spcPts val="0"/>
                        </a:spcBef>
                        <a:spcAft>
                          <a:spcPts val="0"/>
                        </a:spcAft>
                        <a:buNone/>
                      </a:pPr>
                      <a:r>
                        <a:rPr lang="en"/>
                        <a:t>“H</a:t>
                      </a:r>
                      <a:endParaRPr/>
                    </a:p>
                  </a:txBody>
                  <a:tcPr marT="91425" marB="91425" marR="91425" marL="91425"/>
                </a:tc>
                <a:tc>
                  <a:txBody>
                    <a:bodyPr/>
                    <a:lstStyle/>
                    <a:p>
                      <a:pPr indent="0" lvl="0" marL="0" rtl="0" algn="l">
                        <a:spcBef>
                          <a:spcPts val="0"/>
                        </a:spcBef>
                        <a:spcAft>
                          <a:spcPts val="0"/>
                        </a:spcAft>
                        <a:buNone/>
                      </a:pPr>
                      <a:r>
                        <a:rPr lang="en"/>
                        <a:t>He</a:t>
                      </a:r>
                      <a:endParaRPr/>
                    </a:p>
                  </a:txBody>
                  <a:tcPr marT="91425" marB="91425" marR="91425" marL="91425"/>
                </a:tc>
                <a:tc>
                  <a:txBody>
                    <a:bodyPr/>
                    <a:lstStyle/>
                    <a:p>
                      <a:pPr indent="0" lvl="0" marL="0" rtl="0" algn="l">
                        <a:spcBef>
                          <a:spcPts val="0"/>
                        </a:spcBef>
                        <a:spcAft>
                          <a:spcPts val="0"/>
                        </a:spcAft>
                        <a:buNone/>
                      </a:pPr>
                      <a:r>
                        <a:rPr lang="en"/>
                        <a:t>el</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pic>
        <p:nvPicPr>
          <p:cNvPr id="1797" name="Google Shape;1797;p51"/>
          <p:cNvPicPr preferRelativeResize="0"/>
          <p:nvPr/>
        </p:nvPicPr>
        <p:blipFill>
          <a:blip r:embed="rId5">
            <a:alphaModFix/>
          </a:blip>
          <a:stretch>
            <a:fillRect/>
          </a:stretch>
        </p:blipFill>
        <p:spPr>
          <a:xfrm>
            <a:off x="3561125" y="4264150"/>
            <a:ext cx="1564550" cy="521525"/>
          </a:xfrm>
          <a:prstGeom prst="rect">
            <a:avLst/>
          </a:prstGeom>
          <a:noFill/>
          <a:ln>
            <a:noFill/>
          </a:ln>
        </p:spPr>
      </p:pic>
      <p:graphicFrame>
        <p:nvGraphicFramePr>
          <p:cNvPr id="1798" name="Google Shape;1798;p51"/>
          <p:cNvGraphicFramePr/>
          <p:nvPr/>
        </p:nvGraphicFramePr>
        <p:xfrm>
          <a:off x="5784500" y="4248150"/>
          <a:ext cx="3000000" cy="3000000"/>
        </p:xfrm>
        <a:graphic>
          <a:graphicData uri="http://schemas.openxmlformats.org/drawingml/2006/table">
            <a:tbl>
              <a:tblPr>
                <a:noFill/>
                <a:tableStyleId>{C95FFFAC-5836-4CCD-AEC0-32A39403B8F0}</a:tableStyleId>
              </a:tblPr>
              <a:tblGrid>
                <a:gridCol w="808100"/>
                <a:gridCol w="808100"/>
                <a:gridCol w="808100"/>
              </a:tblGrid>
              <a:tr h="381000">
                <a:tc>
                  <a:txBody>
                    <a:bodyPr/>
                    <a:lstStyle/>
                    <a:p>
                      <a:pPr indent="0" lvl="0" marL="0" rtl="0" algn="l">
                        <a:spcBef>
                          <a:spcPts val="0"/>
                        </a:spcBef>
                        <a:spcAft>
                          <a:spcPts val="0"/>
                        </a:spcAft>
                        <a:buNone/>
                      </a:pPr>
                      <a:r>
                        <a:rPr lang="en"/>
                        <a:t>Bit_1</a:t>
                      </a:r>
                      <a:endParaRPr/>
                    </a:p>
                  </a:txBody>
                  <a:tcPr marT="91425" marB="91425" marR="91425" marL="91425"/>
                </a:tc>
                <a:tc>
                  <a:txBody>
                    <a:bodyPr/>
                    <a:lstStyle/>
                    <a:p>
                      <a:pPr indent="0" lvl="0" marL="0" rtl="0" algn="l">
                        <a:spcBef>
                          <a:spcPts val="0"/>
                        </a:spcBef>
                        <a:spcAft>
                          <a:spcPts val="0"/>
                        </a:spcAft>
                        <a:buNone/>
                      </a:pPr>
                      <a:r>
                        <a:rPr lang="en"/>
                        <a:t>Bit_2</a:t>
                      </a:r>
                      <a:endParaRPr/>
                    </a:p>
                  </a:txBody>
                  <a:tcPr marT="91425" marB="91425" marR="91425" marL="91425"/>
                </a:tc>
                <a:tc>
                  <a:txBody>
                    <a:bodyPr/>
                    <a:lstStyle/>
                    <a:p>
                      <a:pPr indent="0" lvl="0" marL="0" rtl="0" algn="l">
                        <a:spcBef>
                          <a:spcPts val="0"/>
                        </a:spcBef>
                        <a:spcAft>
                          <a:spcPts val="0"/>
                        </a:spcAft>
                        <a:buNone/>
                      </a:pPr>
                      <a:r>
                        <a:rPr lang="en"/>
                        <a:t>Bit_3</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pic>
        <p:nvPicPr>
          <p:cNvPr id="1799" name="Google Shape;1799;p51"/>
          <p:cNvPicPr preferRelativeResize="0"/>
          <p:nvPr/>
        </p:nvPicPr>
        <p:blipFill>
          <a:blip r:embed="rId6">
            <a:alphaModFix/>
          </a:blip>
          <a:stretch>
            <a:fillRect/>
          </a:stretch>
        </p:blipFill>
        <p:spPr>
          <a:xfrm>
            <a:off x="5964500" y="3618250"/>
            <a:ext cx="487375" cy="487375"/>
          </a:xfrm>
          <a:prstGeom prst="rect">
            <a:avLst/>
          </a:prstGeom>
          <a:noFill/>
          <a:ln>
            <a:noFill/>
          </a:ln>
        </p:spPr>
      </p:pic>
      <p:pic>
        <p:nvPicPr>
          <p:cNvPr id="1800" name="Google Shape;1800;p51"/>
          <p:cNvPicPr preferRelativeResize="0"/>
          <p:nvPr/>
        </p:nvPicPr>
        <p:blipFill>
          <a:blip r:embed="rId7">
            <a:alphaModFix/>
          </a:blip>
          <a:stretch>
            <a:fillRect/>
          </a:stretch>
        </p:blipFill>
        <p:spPr>
          <a:xfrm>
            <a:off x="7610000" y="3683225"/>
            <a:ext cx="422400" cy="422400"/>
          </a:xfrm>
          <a:prstGeom prst="rect">
            <a:avLst/>
          </a:prstGeom>
          <a:noFill/>
          <a:ln>
            <a:noFill/>
          </a:ln>
        </p:spPr>
      </p:pic>
      <p:pic>
        <p:nvPicPr>
          <p:cNvPr id="1801" name="Google Shape;1801;p51"/>
          <p:cNvPicPr preferRelativeResize="0"/>
          <p:nvPr/>
        </p:nvPicPr>
        <p:blipFill>
          <a:blip r:embed="rId8">
            <a:alphaModFix/>
          </a:blip>
          <a:stretch>
            <a:fillRect/>
          </a:stretch>
        </p:blipFill>
        <p:spPr>
          <a:xfrm>
            <a:off x="6802688" y="3618250"/>
            <a:ext cx="456500" cy="456500"/>
          </a:xfrm>
          <a:prstGeom prst="rect">
            <a:avLst/>
          </a:prstGeom>
          <a:noFill/>
          <a:ln>
            <a:noFill/>
          </a:ln>
        </p:spPr>
      </p:pic>
      <p:pic>
        <p:nvPicPr>
          <p:cNvPr id="1802" name="Google Shape;1802;p51"/>
          <p:cNvPicPr preferRelativeResize="0"/>
          <p:nvPr/>
        </p:nvPicPr>
        <p:blipFill>
          <a:blip r:embed="rId9">
            <a:alphaModFix/>
          </a:blip>
          <a:stretch>
            <a:fillRect/>
          </a:stretch>
        </p:blipFill>
        <p:spPr>
          <a:xfrm>
            <a:off x="260863" y="4064275"/>
            <a:ext cx="635100" cy="635100"/>
          </a:xfrm>
          <a:prstGeom prst="rect">
            <a:avLst/>
          </a:prstGeom>
          <a:noFill/>
          <a:ln>
            <a:noFill/>
          </a:ln>
        </p:spPr>
      </p:pic>
      <p:sp>
        <p:nvSpPr>
          <p:cNvPr id="1803" name="Google Shape;1803;p51"/>
          <p:cNvSpPr txBox="1"/>
          <p:nvPr/>
        </p:nvSpPr>
        <p:spPr>
          <a:xfrm>
            <a:off x="1113627" y="3921338"/>
            <a:ext cx="24243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Bit columns for 2D Chemical Structures</a:t>
            </a:r>
            <a:endParaRPr sz="1800">
              <a:solidFill>
                <a:schemeClr val="dk2"/>
              </a:solidFill>
            </a:endParaRPr>
          </a:p>
        </p:txBody>
      </p:sp>
      <p:cxnSp>
        <p:nvCxnSpPr>
          <p:cNvPr id="1804" name="Google Shape;1804;p51"/>
          <p:cNvCxnSpPr/>
          <p:nvPr/>
        </p:nvCxnSpPr>
        <p:spPr>
          <a:xfrm flipH="1" rot="10800000">
            <a:off x="5011800" y="1595350"/>
            <a:ext cx="437700" cy="5700"/>
          </a:xfrm>
          <a:prstGeom prst="straightConnector1">
            <a:avLst/>
          </a:prstGeom>
          <a:noFill/>
          <a:ln cap="flat" cmpd="sng" w="38100">
            <a:solidFill>
              <a:schemeClr val="accent1"/>
            </a:solidFill>
            <a:prstDash val="solid"/>
            <a:round/>
            <a:headEnd len="med" w="med" type="none"/>
            <a:tailEnd len="med" w="med" type="triangle"/>
          </a:ln>
        </p:spPr>
      </p:cxnSp>
      <p:cxnSp>
        <p:nvCxnSpPr>
          <p:cNvPr id="1805" name="Google Shape;1805;p51"/>
          <p:cNvCxnSpPr/>
          <p:nvPr/>
        </p:nvCxnSpPr>
        <p:spPr>
          <a:xfrm flipH="1" rot="10800000">
            <a:off x="5129800" y="3053000"/>
            <a:ext cx="437700" cy="5700"/>
          </a:xfrm>
          <a:prstGeom prst="straightConnector1">
            <a:avLst/>
          </a:prstGeom>
          <a:noFill/>
          <a:ln cap="flat" cmpd="sng" w="38100">
            <a:solidFill>
              <a:schemeClr val="accent1"/>
            </a:solidFill>
            <a:prstDash val="solid"/>
            <a:round/>
            <a:headEnd len="med" w="med" type="none"/>
            <a:tailEnd len="med" w="med" type="triangle"/>
          </a:ln>
        </p:spPr>
      </p:cxnSp>
      <p:cxnSp>
        <p:nvCxnSpPr>
          <p:cNvPr id="1806" name="Google Shape;1806;p51"/>
          <p:cNvCxnSpPr/>
          <p:nvPr/>
        </p:nvCxnSpPr>
        <p:spPr>
          <a:xfrm flipH="1" rot="10800000">
            <a:off x="5129800" y="4510650"/>
            <a:ext cx="437700" cy="5700"/>
          </a:xfrm>
          <a:prstGeom prst="straightConnector1">
            <a:avLst/>
          </a:prstGeom>
          <a:noFill/>
          <a:ln cap="flat" cmpd="sng" w="38100">
            <a:solidFill>
              <a:schemeClr val="accent1"/>
            </a:solidFill>
            <a:prstDash val="solid"/>
            <a:round/>
            <a:headEnd len="med" w="med" type="none"/>
            <a:tailEnd len="med" w="med" type="triangle"/>
          </a:ln>
        </p:spPr>
      </p:cxnSp>
      <p:sp>
        <p:nvSpPr>
          <p:cNvPr id="1807" name="Google Shape;1807;p5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grpSp>
        <p:nvGrpSpPr>
          <p:cNvPr id="872" name="Google Shape;872;p30"/>
          <p:cNvGrpSpPr/>
          <p:nvPr/>
        </p:nvGrpSpPr>
        <p:grpSpPr>
          <a:xfrm>
            <a:off x="1819024" y="3893816"/>
            <a:ext cx="175013" cy="27000"/>
            <a:chOff x="5662375" y="212375"/>
            <a:chExt cx="175013" cy="27000"/>
          </a:xfrm>
        </p:grpSpPr>
        <p:sp>
          <p:nvSpPr>
            <p:cNvPr id="873" name="Google Shape;87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4" name="Google Shape;87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5" name="Google Shape;87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6" name="Google Shape;876;p30"/>
          <p:cNvGrpSpPr/>
          <p:nvPr/>
        </p:nvGrpSpPr>
        <p:grpSpPr>
          <a:xfrm>
            <a:off x="4484494" y="3893828"/>
            <a:ext cx="175013" cy="27000"/>
            <a:chOff x="5662375" y="212375"/>
            <a:chExt cx="175013" cy="27000"/>
          </a:xfrm>
        </p:grpSpPr>
        <p:sp>
          <p:nvSpPr>
            <p:cNvPr id="877" name="Google Shape;877;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8" name="Google Shape;878;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9" name="Google Shape;879;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80" name="Google Shape;880;p30"/>
          <p:cNvGrpSpPr/>
          <p:nvPr/>
        </p:nvGrpSpPr>
        <p:grpSpPr>
          <a:xfrm>
            <a:off x="7149964" y="3893816"/>
            <a:ext cx="175013" cy="27000"/>
            <a:chOff x="5662375" y="212375"/>
            <a:chExt cx="175013" cy="27000"/>
          </a:xfrm>
        </p:grpSpPr>
        <p:sp>
          <p:nvSpPr>
            <p:cNvPr id="881" name="Google Shape;881;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2" name="Google Shape;882;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3" name="Google Shape;883;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4" name="Google Shape;884;p30"/>
          <p:cNvSpPr txBox="1"/>
          <p:nvPr>
            <p:ph idx="4294967295" type="title"/>
          </p:nvPr>
        </p:nvSpPr>
        <p:spPr>
          <a:xfrm>
            <a:off x="983475" y="445025"/>
            <a:ext cx="784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problem</a:t>
            </a:r>
            <a:endParaRPr/>
          </a:p>
        </p:txBody>
      </p:sp>
      <p:sp>
        <p:nvSpPr>
          <p:cNvPr id="885" name="Google Shape;885;p30"/>
          <p:cNvSpPr txBox="1"/>
          <p:nvPr>
            <p:ph idx="4294967295" type="body"/>
          </p:nvPr>
        </p:nvSpPr>
        <p:spPr>
          <a:xfrm>
            <a:off x="635625" y="1470300"/>
            <a:ext cx="4657500" cy="2707800"/>
          </a:xfrm>
          <a:prstGeom prst="rect">
            <a:avLst/>
          </a:prstGeom>
        </p:spPr>
        <p:txBody>
          <a:bodyPr anchorCtr="0" anchor="t" bIns="91425" lIns="91425" spcFirstLastPara="1" rIns="91425" wrap="square" tIns="91425">
            <a:normAutofit/>
          </a:bodyPr>
          <a:lstStyle/>
          <a:p>
            <a:pPr indent="-353999" lvl="0" marL="457200" rtl="0" algn="l">
              <a:spcBef>
                <a:spcPts val="0"/>
              </a:spcBef>
              <a:spcAft>
                <a:spcPts val="0"/>
              </a:spcAft>
              <a:buSzPts val="1975"/>
              <a:buFont typeface="Barlow Semi Condensed"/>
              <a:buChar char="●"/>
            </a:pPr>
            <a:r>
              <a:rPr lang="en" sz="1974">
                <a:latin typeface="Barlow Semi Condensed"/>
                <a:ea typeface="Barlow Semi Condensed"/>
                <a:cs typeface="Barlow Semi Condensed"/>
                <a:sym typeface="Barlow Semi Condensed"/>
              </a:rPr>
              <a:t>The cycle of drug development is a long and costly process </a:t>
            </a:r>
            <a:endParaRPr sz="1974">
              <a:latin typeface="Barlow Semi Condensed"/>
              <a:ea typeface="Barlow Semi Condensed"/>
              <a:cs typeface="Barlow Semi Condensed"/>
              <a:sym typeface="Barlow Semi Condensed"/>
            </a:endParaRPr>
          </a:p>
          <a:p>
            <a:pPr indent="-353999" lvl="0" marL="457200" rtl="0" algn="l">
              <a:spcBef>
                <a:spcPts val="0"/>
              </a:spcBef>
              <a:spcAft>
                <a:spcPts val="0"/>
              </a:spcAft>
              <a:buSzPts val="1975"/>
              <a:buFont typeface="Barlow Semi Condensed"/>
              <a:buChar char="●"/>
            </a:pPr>
            <a:r>
              <a:rPr lang="en" sz="1974">
                <a:latin typeface="Barlow Semi Condensed"/>
                <a:ea typeface="Barlow Semi Condensed"/>
                <a:cs typeface="Barlow Semi Condensed"/>
                <a:sym typeface="Barlow Semi Condensed"/>
              </a:rPr>
              <a:t>Only 10-20% of drugs receive patient approval </a:t>
            </a:r>
            <a:endParaRPr sz="1974">
              <a:latin typeface="Barlow Semi Condensed"/>
              <a:ea typeface="Barlow Semi Condensed"/>
              <a:cs typeface="Barlow Semi Condensed"/>
              <a:sym typeface="Barlow Semi Condensed"/>
            </a:endParaRPr>
          </a:p>
          <a:p>
            <a:pPr indent="-353999" lvl="0" marL="457200" rtl="0" algn="l">
              <a:spcBef>
                <a:spcPts val="0"/>
              </a:spcBef>
              <a:spcAft>
                <a:spcPts val="0"/>
              </a:spcAft>
              <a:buSzPts val="1975"/>
              <a:buFont typeface="Barlow Semi Condensed"/>
              <a:buChar char="●"/>
            </a:pPr>
            <a:r>
              <a:rPr lang="en" sz="1974">
                <a:latin typeface="Barlow Semi Condensed"/>
                <a:ea typeface="Barlow Semi Condensed"/>
                <a:cs typeface="Barlow Semi Condensed"/>
                <a:sym typeface="Barlow Semi Condensed"/>
              </a:rPr>
              <a:t>Can machine learning aid in drug development?</a:t>
            </a:r>
            <a:endParaRPr>
              <a:latin typeface="Barlow Semi Condensed"/>
              <a:ea typeface="Barlow Semi Condensed"/>
              <a:cs typeface="Barlow Semi Condensed"/>
              <a:sym typeface="Barlow Semi Condensed"/>
            </a:endParaRPr>
          </a:p>
        </p:txBody>
      </p:sp>
      <p:pic>
        <p:nvPicPr>
          <p:cNvPr id="886" name="Google Shape;886;p30"/>
          <p:cNvPicPr preferRelativeResize="0"/>
          <p:nvPr/>
        </p:nvPicPr>
        <p:blipFill>
          <a:blip r:embed="rId3">
            <a:alphaModFix/>
          </a:blip>
          <a:stretch>
            <a:fillRect/>
          </a:stretch>
        </p:blipFill>
        <p:spPr>
          <a:xfrm>
            <a:off x="5293125" y="1944488"/>
            <a:ext cx="3107152" cy="1759425"/>
          </a:xfrm>
          <a:prstGeom prst="rect">
            <a:avLst/>
          </a:prstGeom>
          <a:noFill/>
          <a:ln>
            <a:noFill/>
          </a:ln>
        </p:spPr>
      </p:pic>
      <p:sp>
        <p:nvSpPr>
          <p:cNvPr id="887" name="Google Shape;887;p30"/>
          <p:cNvSpPr txBox="1"/>
          <p:nvPr/>
        </p:nvSpPr>
        <p:spPr>
          <a:xfrm>
            <a:off x="5023175" y="4110750"/>
            <a:ext cx="395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https://zageno.com/blog/six-time-saving-tech-driven-methods-speeding-drug-development</a:t>
            </a:r>
            <a:endParaRPr sz="900"/>
          </a:p>
        </p:txBody>
      </p:sp>
      <p:sp>
        <p:nvSpPr>
          <p:cNvPr id="888" name="Google Shape;888;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ML in drug development</a:t>
            </a:r>
            <a:endParaRPr/>
          </a:p>
        </p:txBody>
      </p:sp>
      <p:sp>
        <p:nvSpPr>
          <p:cNvPr id="894" name="Google Shape;894;p31"/>
          <p:cNvSpPr txBox="1"/>
          <p:nvPr>
            <p:ph idx="4294967295" type="body"/>
          </p:nvPr>
        </p:nvSpPr>
        <p:spPr>
          <a:xfrm>
            <a:off x="769250" y="1168275"/>
            <a:ext cx="4260300" cy="429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solidFill>
                <a:srgbClr val="000000"/>
              </a:solidFill>
              <a:latin typeface="Barlow Semi Condensed"/>
              <a:ea typeface="Barlow Semi Condensed"/>
              <a:cs typeface="Barlow Semi Condensed"/>
              <a:sym typeface="Barlow Semi Condensed"/>
            </a:endParaRPr>
          </a:p>
          <a:p>
            <a:pPr indent="-342900" lvl="0" marL="457200" rtl="0" algn="l">
              <a:lnSpc>
                <a:spcPct val="100000"/>
              </a:lnSpc>
              <a:spcBef>
                <a:spcPts val="1200"/>
              </a:spcBef>
              <a:spcAft>
                <a:spcPts val="0"/>
              </a:spcAft>
              <a:buSzPts val="1800"/>
              <a:buFont typeface="Barlow Semi Condensed"/>
              <a:buChar char="●"/>
            </a:pPr>
            <a:r>
              <a:rPr lang="en">
                <a:latin typeface="Barlow Semi Condensed"/>
                <a:ea typeface="Barlow Semi Condensed"/>
                <a:cs typeface="Barlow Semi Condensed"/>
                <a:sym typeface="Barlow Semi Condensed"/>
              </a:rPr>
              <a:t>Integration of AI into the drug development cycle is on the rise</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High throughput screening (HTS) is commonly used</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HTS can lead to false positives</a:t>
            </a:r>
            <a:endParaRPr>
              <a:latin typeface="Barlow Semi Condensed"/>
              <a:ea typeface="Barlow Semi Condensed"/>
              <a:cs typeface="Barlow Semi Condensed"/>
              <a:sym typeface="Barlow Semi Condensed"/>
            </a:endParaRPr>
          </a:p>
          <a:p>
            <a:pPr indent="-342900" lvl="0" marL="457200" rtl="0" algn="l">
              <a:lnSpc>
                <a:spcPct val="100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Machine learning models have shown promise in the screening of potential inhibitory compounds.</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We wanted to test this proof of concept</a:t>
            </a:r>
            <a:endParaRPr>
              <a:latin typeface="Barlow Semi Condensed"/>
              <a:ea typeface="Barlow Semi Condensed"/>
              <a:cs typeface="Barlow Semi Condensed"/>
              <a:sym typeface="Barlow Semi Condensed"/>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895" name="Google Shape;895;p31"/>
          <p:cNvPicPr preferRelativeResize="0"/>
          <p:nvPr/>
        </p:nvPicPr>
        <p:blipFill>
          <a:blip r:embed="rId3">
            <a:alphaModFix/>
          </a:blip>
          <a:stretch>
            <a:fillRect/>
          </a:stretch>
        </p:blipFill>
        <p:spPr>
          <a:xfrm>
            <a:off x="5029550" y="1898988"/>
            <a:ext cx="3195850" cy="1597925"/>
          </a:xfrm>
          <a:prstGeom prst="rect">
            <a:avLst/>
          </a:prstGeom>
          <a:noFill/>
          <a:ln>
            <a:noFill/>
          </a:ln>
        </p:spPr>
      </p:pic>
      <p:sp>
        <p:nvSpPr>
          <p:cNvPr id="896" name="Google Shape;896;p3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Previous research (EGFR)</a:t>
            </a:r>
            <a:endParaRPr/>
          </a:p>
        </p:txBody>
      </p:sp>
      <p:sp>
        <p:nvSpPr>
          <p:cNvPr id="902" name="Google Shape;902;p32"/>
          <p:cNvSpPr txBox="1"/>
          <p:nvPr>
            <p:ph idx="4294967295" type="body"/>
          </p:nvPr>
        </p:nvSpPr>
        <p:spPr>
          <a:xfrm>
            <a:off x="548375" y="1466875"/>
            <a:ext cx="3915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Studies have shown that overabundance of EGFR can lead to several types of cancer</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Cell proliferation is initiated by </a:t>
            </a:r>
            <a:r>
              <a:rPr lang="en">
                <a:latin typeface="Barlow Semi Condensed"/>
                <a:ea typeface="Barlow Semi Condensed"/>
                <a:cs typeface="Barlow Semi Condensed"/>
                <a:sym typeface="Barlow Semi Condensed"/>
              </a:rPr>
              <a:t>EGFR</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Classification model for EGFR protein-inhibitor bound complex (Zhao et al., 2017)</a:t>
            </a:r>
            <a:endParaRPr>
              <a:latin typeface="Barlow Semi Condensed"/>
              <a:ea typeface="Barlow Semi Condensed"/>
              <a:cs typeface="Barlow Semi Condensed"/>
              <a:sym typeface="Barlow Semi Condensed"/>
            </a:endParaRPr>
          </a:p>
          <a:p>
            <a:pPr indent="0" lvl="0" marL="0" rtl="0" algn="l">
              <a:spcBef>
                <a:spcPts val="1200"/>
              </a:spcBef>
              <a:spcAft>
                <a:spcPts val="1200"/>
              </a:spcAft>
              <a:buNone/>
            </a:pPr>
            <a:r>
              <a:t/>
            </a:r>
            <a:endParaRPr/>
          </a:p>
        </p:txBody>
      </p:sp>
      <p:pic>
        <p:nvPicPr>
          <p:cNvPr id="903" name="Google Shape;903;p32"/>
          <p:cNvPicPr preferRelativeResize="0"/>
          <p:nvPr/>
        </p:nvPicPr>
        <p:blipFill>
          <a:blip r:embed="rId3">
            <a:alphaModFix/>
          </a:blip>
          <a:stretch>
            <a:fillRect/>
          </a:stretch>
        </p:blipFill>
        <p:spPr>
          <a:xfrm>
            <a:off x="4572000" y="1466874"/>
            <a:ext cx="3676774" cy="2755299"/>
          </a:xfrm>
          <a:prstGeom prst="rect">
            <a:avLst/>
          </a:prstGeom>
          <a:noFill/>
          <a:ln>
            <a:noFill/>
          </a:ln>
        </p:spPr>
      </p:pic>
      <p:sp>
        <p:nvSpPr>
          <p:cNvPr id="904" name="Google Shape;904;p32"/>
          <p:cNvSpPr txBox="1"/>
          <p:nvPr/>
        </p:nvSpPr>
        <p:spPr>
          <a:xfrm>
            <a:off x="4637225" y="4371975"/>
            <a:ext cx="405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https://blog.crownbio.com/egfr-exon20-insertion-osimertinib-response</a:t>
            </a:r>
            <a:endParaRPr sz="900"/>
          </a:p>
        </p:txBody>
      </p:sp>
      <p:sp>
        <p:nvSpPr>
          <p:cNvPr id="905" name="Google Shape;905;p3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33"/>
          <p:cNvSpPr txBox="1"/>
          <p:nvPr>
            <p:ph idx="4294967295" type="body"/>
          </p:nvPr>
        </p:nvSpPr>
        <p:spPr>
          <a:xfrm>
            <a:off x="1198650" y="1370400"/>
            <a:ext cx="6746700" cy="3773100"/>
          </a:xfrm>
          <a:prstGeom prst="rect">
            <a:avLst/>
          </a:prstGeom>
        </p:spPr>
        <p:txBody>
          <a:bodyPr anchorCtr="0" anchor="t" bIns="91425" lIns="91425" spcFirstLastPara="1" rIns="91425" wrap="square" tIns="91425">
            <a:normAutofit/>
          </a:bodyPr>
          <a:lstStyle/>
          <a:p>
            <a:pPr indent="0" lvl="0" marL="0" marR="0" rtl="0" algn="l">
              <a:spcBef>
                <a:spcPts val="0"/>
              </a:spcBef>
              <a:spcAft>
                <a:spcPts val="0"/>
              </a:spcAft>
              <a:buNone/>
            </a:pPr>
            <a:r>
              <a:rPr b="1" lang="en" sz="2125">
                <a:latin typeface="Barlow Semi Condensed"/>
                <a:ea typeface="Barlow Semi Condensed"/>
                <a:cs typeface="Barlow Semi Condensed"/>
                <a:sym typeface="Barlow Semi Condensed"/>
              </a:rPr>
              <a:t>Build a regression-based supervised predictive model to:</a:t>
            </a:r>
            <a:endParaRPr b="1" sz="2125">
              <a:latin typeface="Barlow Semi Condensed"/>
              <a:ea typeface="Barlow Semi Condensed"/>
              <a:cs typeface="Barlow Semi Condensed"/>
              <a:sym typeface="Barlow Semi Condensed"/>
            </a:endParaRPr>
          </a:p>
          <a:p>
            <a:pPr indent="0" lvl="0" marL="0" marR="0" rtl="0" algn="l">
              <a:spcBef>
                <a:spcPts val="0"/>
              </a:spcBef>
              <a:spcAft>
                <a:spcPts val="0"/>
              </a:spcAft>
              <a:buNone/>
            </a:pPr>
            <a:r>
              <a:t/>
            </a:r>
            <a:endParaRPr b="1" sz="2125">
              <a:latin typeface="Barlow Semi Condensed"/>
              <a:ea typeface="Barlow Semi Condensed"/>
              <a:cs typeface="Barlow Semi Condensed"/>
              <a:sym typeface="Barlow Semi Condensed"/>
            </a:endParaRPr>
          </a:p>
          <a:p>
            <a:pPr indent="-363585" lvl="0" marL="457200" marR="0" rtl="0" algn="l">
              <a:spcBef>
                <a:spcPts val="0"/>
              </a:spcBef>
              <a:spcAft>
                <a:spcPts val="0"/>
              </a:spcAft>
              <a:buSzPts val="2126"/>
              <a:buFont typeface="Barlow Semi Condensed"/>
              <a:buAutoNum type="arabicPeriod"/>
            </a:pPr>
            <a:r>
              <a:rPr lang="en" sz="2125">
                <a:latin typeface="Barlow Semi Condensed"/>
                <a:ea typeface="Barlow Semi Condensed"/>
                <a:cs typeface="Barlow Semi Condensed"/>
                <a:sym typeface="Barlow Semi Condensed"/>
              </a:rPr>
              <a:t>Quantitatively assess the inhibitory strength of a compound against EGFR based upon its chemical structure/</a:t>
            </a:r>
            <a:r>
              <a:rPr lang="en" sz="2125">
                <a:latin typeface="Barlow Semi Condensed"/>
                <a:ea typeface="Barlow Semi Condensed"/>
                <a:cs typeface="Barlow Semi Condensed"/>
                <a:sym typeface="Barlow Semi Condensed"/>
              </a:rPr>
              <a:t>physicochemical</a:t>
            </a:r>
            <a:r>
              <a:rPr lang="en" sz="2125">
                <a:latin typeface="Barlow Semi Condensed"/>
                <a:ea typeface="Barlow Semi Condensed"/>
                <a:cs typeface="Barlow Semi Condensed"/>
                <a:sym typeface="Barlow Semi Condensed"/>
              </a:rPr>
              <a:t> </a:t>
            </a:r>
            <a:r>
              <a:rPr lang="en" sz="2125">
                <a:latin typeface="Barlow Semi Condensed"/>
                <a:ea typeface="Barlow Semi Condensed"/>
                <a:cs typeface="Barlow Semi Condensed"/>
                <a:sym typeface="Barlow Semi Condensed"/>
              </a:rPr>
              <a:t>properties</a:t>
            </a:r>
            <a:r>
              <a:rPr lang="en" sz="2125">
                <a:latin typeface="Barlow Semi Condensed"/>
                <a:ea typeface="Barlow Semi Condensed"/>
                <a:cs typeface="Barlow Semi Condensed"/>
                <a:sym typeface="Barlow Semi Condensed"/>
              </a:rPr>
              <a:t>.</a:t>
            </a:r>
            <a:endParaRPr sz="2125">
              <a:latin typeface="Barlow Semi Condensed"/>
              <a:ea typeface="Barlow Semi Condensed"/>
              <a:cs typeface="Barlow Semi Condensed"/>
              <a:sym typeface="Barlow Semi Condensed"/>
            </a:endParaRPr>
          </a:p>
          <a:p>
            <a:pPr indent="-363585" lvl="0" marL="457200" marR="0" rtl="0" algn="l">
              <a:spcBef>
                <a:spcPts val="0"/>
              </a:spcBef>
              <a:spcAft>
                <a:spcPts val="0"/>
              </a:spcAft>
              <a:buSzPts val="2126"/>
              <a:buFont typeface="Barlow Semi Condensed"/>
              <a:buAutoNum type="arabicPeriod"/>
            </a:pPr>
            <a:r>
              <a:rPr lang="en" sz="2125">
                <a:latin typeface="Barlow Semi Condensed"/>
                <a:ea typeface="Barlow Semi Condensed"/>
                <a:cs typeface="Barlow Semi Condensed"/>
                <a:sym typeface="Barlow Semi Condensed"/>
              </a:rPr>
              <a:t>Evaluate the most impactful features for inhibitory     strength prediction</a:t>
            </a:r>
            <a:endParaRPr sz="2125">
              <a:latin typeface="Barlow Semi Condensed"/>
              <a:ea typeface="Barlow Semi Condensed"/>
              <a:cs typeface="Barlow Semi Condensed"/>
              <a:sym typeface="Barlow Semi Condensed"/>
            </a:endParaRPr>
          </a:p>
          <a:p>
            <a:pPr indent="-228600" lvl="0" marL="215900" marR="0" rtl="0" algn="l">
              <a:spcBef>
                <a:spcPts val="0"/>
              </a:spcBef>
              <a:spcAft>
                <a:spcPts val="0"/>
              </a:spcAft>
              <a:buClr>
                <a:schemeClr val="dk1"/>
              </a:buClr>
              <a:buSzPts val="1100"/>
              <a:buFont typeface="Arial"/>
              <a:buNone/>
            </a:pPr>
            <a:r>
              <a:t/>
            </a:r>
            <a:endParaRPr sz="2125"/>
          </a:p>
          <a:p>
            <a:pPr indent="0" lvl="0" marL="0" marR="0" rtl="0" algn="l">
              <a:spcBef>
                <a:spcPts val="0"/>
              </a:spcBef>
              <a:spcAft>
                <a:spcPts val="0"/>
              </a:spcAft>
              <a:buClr>
                <a:schemeClr val="dk1"/>
              </a:buClr>
              <a:buSzPts val="1100"/>
              <a:buFont typeface="Arial"/>
              <a:buNone/>
            </a:pPr>
            <a:r>
              <a:rPr lang="en" sz="2125"/>
              <a:t>  </a:t>
            </a:r>
            <a:endParaRPr/>
          </a:p>
        </p:txBody>
      </p:sp>
      <p:sp>
        <p:nvSpPr>
          <p:cNvPr id="911" name="Google Shape;91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Objective</a:t>
            </a:r>
            <a:endParaRPr/>
          </a:p>
        </p:txBody>
      </p:sp>
      <p:sp>
        <p:nvSpPr>
          <p:cNvPr id="912" name="Google Shape;912;p3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Significance</a:t>
            </a:r>
            <a:r>
              <a:rPr lang="en"/>
              <a:t> of our analysis </a:t>
            </a:r>
            <a:endParaRPr/>
          </a:p>
        </p:txBody>
      </p:sp>
      <p:sp>
        <p:nvSpPr>
          <p:cNvPr id="918" name="Google Shape;918;p34"/>
          <p:cNvSpPr txBox="1"/>
          <p:nvPr>
            <p:ph idx="1" type="body"/>
          </p:nvPr>
        </p:nvSpPr>
        <p:spPr>
          <a:xfrm>
            <a:off x="311700" y="1152475"/>
            <a:ext cx="5035800" cy="2554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Regression modelling to predict continuous quantitative feature</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Half maximal inhibitory concentration (IC50)</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Inhibition of EGFR</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Potential to identify specific chemical features that affect IC50</a:t>
            </a:r>
            <a:endParaRPr>
              <a:latin typeface="Barlow Semi Condensed"/>
              <a:ea typeface="Barlow Semi Condensed"/>
              <a:cs typeface="Barlow Semi Condensed"/>
              <a:sym typeface="Barlow Semi Condensed"/>
            </a:endParaRPr>
          </a:p>
        </p:txBody>
      </p:sp>
      <p:pic>
        <p:nvPicPr>
          <p:cNvPr id="919" name="Google Shape;919;p34"/>
          <p:cNvPicPr preferRelativeResize="0"/>
          <p:nvPr/>
        </p:nvPicPr>
        <p:blipFill>
          <a:blip r:embed="rId3">
            <a:alphaModFix/>
          </a:blip>
          <a:stretch>
            <a:fillRect/>
          </a:stretch>
        </p:blipFill>
        <p:spPr>
          <a:xfrm>
            <a:off x="5347500" y="1152475"/>
            <a:ext cx="3491700" cy="2653347"/>
          </a:xfrm>
          <a:prstGeom prst="rect">
            <a:avLst/>
          </a:prstGeom>
          <a:noFill/>
          <a:ln>
            <a:noFill/>
          </a:ln>
        </p:spPr>
      </p:pic>
      <p:sp>
        <p:nvSpPr>
          <p:cNvPr id="920" name="Google Shape;920;p34"/>
          <p:cNvSpPr txBox="1"/>
          <p:nvPr/>
        </p:nvSpPr>
        <p:spPr>
          <a:xfrm>
            <a:off x="5483550" y="3706725"/>
            <a:ext cx="349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600">
                <a:solidFill>
                  <a:schemeClr val="dk1"/>
                </a:solidFill>
              </a:rPr>
              <a:t>Blunder, M., Hurkes, N., Spirk, S., List, M., &amp; Pietschnig, R. (2011). Silanetriols as in vitro inhibitors for Ache. </a:t>
            </a:r>
            <a:r>
              <a:rPr i="1" lang="en" sz="600">
                <a:solidFill>
                  <a:schemeClr val="dk1"/>
                </a:solidFill>
              </a:rPr>
              <a:t>Bioorganic &amp;amp; Medicinal Chemistry Letters</a:t>
            </a:r>
            <a:r>
              <a:rPr lang="en" sz="600">
                <a:solidFill>
                  <a:schemeClr val="dk1"/>
                </a:solidFill>
              </a:rPr>
              <a:t>, </a:t>
            </a:r>
            <a:r>
              <a:rPr i="1" lang="en" sz="600">
                <a:solidFill>
                  <a:schemeClr val="dk1"/>
                </a:solidFill>
              </a:rPr>
              <a:t>21</a:t>
            </a:r>
            <a:r>
              <a:rPr lang="en" sz="600">
                <a:solidFill>
                  <a:schemeClr val="dk1"/>
                </a:solidFill>
              </a:rPr>
              <a:t>(1), 363–365. https://doi.org/10.1016/j.bmcl.2010.10.139 </a:t>
            </a:r>
            <a:endParaRPr sz="600">
              <a:solidFill>
                <a:schemeClr val="dk1"/>
              </a:solidFill>
            </a:endParaRPr>
          </a:p>
          <a:p>
            <a:pPr indent="0" lvl="0" marL="0" rtl="0" algn="l">
              <a:spcBef>
                <a:spcPts val="1200"/>
              </a:spcBef>
              <a:spcAft>
                <a:spcPts val="0"/>
              </a:spcAft>
              <a:buNone/>
            </a:pPr>
            <a:r>
              <a:t/>
            </a:r>
            <a:endParaRPr sz="800">
              <a:solidFill>
                <a:schemeClr val="dk2"/>
              </a:solidFill>
            </a:endParaRPr>
          </a:p>
        </p:txBody>
      </p:sp>
      <p:sp>
        <p:nvSpPr>
          <p:cNvPr id="921" name="Google Shape;92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Workflow</a:t>
            </a:r>
            <a:endParaRPr/>
          </a:p>
        </p:txBody>
      </p:sp>
      <p:pic>
        <p:nvPicPr>
          <p:cNvPr id="927" name="Google Shape;927;p35"/>
          <p:cNvPicPr preferRelativeResize="0"/>
          <p:nvPr/>
        </p:nvPicPr>
        <p:blipFill>
          <a:blip r:embed="rId3">
            <a:alphaModFix/>
          </a:blip>
          <a:stretch>
            <a:fillRect/>
          </a:stretch>
        </p:blipFill>
        <p:spPr>
          <a:xfrm>
            <a:off x="1461099" y="1369025"/>
            <a:ext cx="6221799" cy="2973450"/>
          </a:xfrm>
          <a:prstGeom prst="rect">
            <a:avLst/>
          </a:prstGeom>
          <a:noFill/>
          <a:ln>
            <a:noFill/>
          </a:ln>
        </p:spPr>
      </p:pic>
      <p:sp>
        <p:nvSpPr>
          <p:cNvPr id="928" name="Google Shape;928;p3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6"/>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used</a:t>
            </a:r>
            <a:endParaRPr/>
          </a:p>
        </p:txBody>
      </p:sp>
      <p:sp>
        <p:nvSpPr>
          <p:cNvPr id="934" name="Google Shape;934;p36"/>
          <p:cNvSpPr txBox="1"/>
          <p:nvPr>
            <p:ph idx="4294967295"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ChEMBL</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Database for bioactive chemicals</a:t>
            </a:r>
            <a:endParaRPr>
              <a:latin typeface="Barlow Semi Condensed"/>
              <a:ea typeface="Barlow Semi Condensed"/>
              <a:cs typeface="Barlow Semi Condensed"/>
              <a:sym typeface="Barlow Semi Condensed"/>
            </a:endParaRPr>
          </a:p>
          <a:p>
            <a:pPr indent="-317500" lvl="1" marL="914400" rtl="0" algn="l">
              <a:spcBef>
                <a:spcPts val="0"/>
              </a:spcBef>
              <a:spcAft>
                <a:spcPts val="0"/>
              </a:spcAft>
              <a:buSzPts val="1400"/>
              <a:buFont typeface="Barlow Semi Condensed"/>
              <a:buChar char="○"/>
            </a:pPr>
            <a:r>
              <a:rPr lang="en">
                <a:latin typeface="Barlow Semi Condensed"/>
                <a:ea typeface="Barlow Semi Condensed"/>
                <a:cs typeface="Barlow Semi Condensed"/>
                <a:sym typeface="Barlow Semi Condensed"/>
              </a:rPr>
              <a:t>Drug-discovery platform</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Simplified Molecular Input Line Entry System (SMILES)</a:t>
            </a:r>
            <a:endParaRPr>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IC50 for EGFR inhibiting cancer treatment drugs</a:t>
            </a:r>
            <a:endParaRPr>
              <a:latin typeface="Barlow Semi Condensed"/>
              <a:ea typeface="Barlow Semi Condensed"/>
              <a:cs typeface="Barlow Semi Condensed"/>
              <a:sym typeface="Barlow Semi Condensed"/>
            </a:endParaRPr>
          </a:p>
        </p:txBody>
      </p:sp>
      <p:pic>
        <p:nvPicPr>
          <p:cNvPr id="935" name="Google Shape;935;p36"/>
          <p:cNvPicPr preferRelativeResize="0"/>
          <p:nvPr/>
        </p:nvPicPr>
        <p:blipFill>
          <a:blip r:embed="rId3">
            <a:alphaModFix/>
          </a:blip>
          <a:stretch>
            <a:fillRect/>
          </a:stretch>
        </p:blipFill>
        <p:spPr>
          <a:xfrm>
            <a:off x="5850125" y="1120888"/>
            <a:ext cx="1847850" cy="485775"/>
          </a:xfrm>
          <a:prstGeom prst="rect">
            <a:avLst/>
          </a:prstGeom>
          <a:noFill/>
          <a:ln>
            <a:noFill/>
          </a:ln>
        </p:spPr>
      </p:pic>
      <p:pic>
        <p:nvPicPr>
          <p:cNvPr id="936" name="Google Shape;936;p36"/>
          <p:cNvPicPr preferRelativeResize="0"/>
          <p:nvPr/>
        </p:nvPicPr>
        <p:blipFill>
          <a:blip r:embed="rId4">
            <a:alphaModFix/>
          </a:blip>
          <a:stretch>
            <a:fillRect/>
          </a:stretch>
        </p:blipFill>
        <p:spPr>
          <a:xfrm>
            <a:off x="4928488" y="1709813"/>
            <a:ext cx="3691125" cy="2301725"/>
          </a:xfrm>
          <a:prstGeom prst="rect">
            <a:avLst/>
          </a:prstGeom>
          <a:noFill/>
          <a:ln>
            <a:noFill/>
          </a:ln>
        </p:spPr>
      </p:pic>
      <p:sp>
        <p:nvSpPr>
          <p:cNvPr id="937" name="Google Shape;937;p36"/>
          <p:cNvSpPr txBox="1"/>
          <p:nvPr/>
        </p:nvSpPr>
        <p:spPr>
          <a:xfrm>
            <a:off x="5186000" y="3875525"/>
            <a:ext cx="35028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sz="600">
                <a:solidFill>
                  <a:schemeClr val="dk1"/>
                </a:solidFill>
              </a:rPr>
              <a:t>Chembl Database</a:t>
            </a:r>
            <a:r>
              <a:rPr lang="en" sz="600">
                <a:solidFill>
                  <a:schemeClr val="dk1"/>
                </a:solidFill>
              </a:rPr>
              <a:t>. EMBL-EBI homepage. (n.d.). https://www.ebi.ac.uk/chembl/ </a:t>
            </a:r>
            <a:endParaRPr sz="600">
              <a:solidFill>
                <a:schemeClr val="dk1"/>
              </a:solidFill>
            </a:endParaRPr>
          </a:p>
        </p:txBody>
      </p:sp>
      <p:sp>
        <p:nvSpPr>
          <p:cNvPr id="938" name="Google Shape;938;p3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